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290" r:id="rId6"/>
    <p:sldId id="291" r:id="rId7"/>
    <p:sldId id="264" r:id="rId8"/>
    <p:sldId id="265" r:id="rId9"/>
    <p:sldId id="299" r:id="rId10"/>
    <p:sldId id="352" r:id="rId11"/>
    <p:sldId id="261" r:id="rId12"/>
    <p:sldId id="263" r:id="rId13"/>
    <p:sldId id="267" r:id="rId14"/>
    <p:sldId id="270" r:id="rId15"/>
    <p:sldId id="329" r:id="rId16"/>
    <p:sldId id="330" r:id="rId17"/>
    <p:sldId id="331" r:id="rId18"/>
    <p:sldId id="338" r:id="rId19"/>
    <p:sldId id="332" r:id="rId20"/>
    <p:sldId id="337" r:id="rId21"/>
    <p:sldId id="295" r:id="rId22"/>
    <p:sldId id="333" r:id="rId23"/>
    <p:sldId id="334" r:id="rId24"/>
    <p:sldId id="335" r:id="rId25"/>
    <p:sldId id="336" r:id="rId26"/>
    <p:sldId id="271" r:id="rId27"/>
    <p:sldId id="285" r:id="rId28"/>
    <p:sldId id="272" r:id="rId29"/>
    <p:sldId id="339" r:id="rId30"/>
    <p:sldId id="341" r:id="rId31"/>
    <p:sldId id="345" r:id="rId32"/>
    <p:sldId id="293" r:id="rId33"/>
    <p:sldId id="294" r:id="rId34"/>
    <p:sldId id="344" r:id="rId35"/>
    <p:sldId id="280" r:id="rId36"/>
    <p:sldId id="292" r:id="rId37"/>
    <p:sldId id="347" r:id="rId38"/>
    <p:sldId id="328" r:id="rId39"/>
    <p:sldId id="348" r:id="rId40"/>
    <p:sldId id="349" r:id="rId41"/>
    <p:sldId id="351" r:id="rId42"/>
    <p:sldId id="350" r:id="rId43"/>
    <p:sldId id="274" r:id="rId44"/>
    <p:sldId id="354" r:id="rId45"/>
    <p:sldId id="355" r:id="rId46"/>
    <p:sldId id="281" r:id="rId47"/>
    <p:sldId id="286" r:id="rId48"/>
    <p:sldId id="298" r:id="rId49"/>
    <p:sldId id="268" r:id="rId50"/>
    <p:sldId id="288" r:id="rId5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675" autoAdjust="0"/>
  </p:normalViewPr>
  <p:slideViewPr>
    <p:cSldViewPr snapToGrid="0">
      <p:cViewPr>
        <p:scale>
          <a:sx n="48" d="100"/>
          <a:sy n="48" d="100"/>
        </p:scale>
        <p:origin x="67" y="480"/>
      </p:cViewPr>
      <p:guideLst/>
    </p:cSldViewPr>
  </p:slideViewPr>
  <p:notesTextViewPr>
    <p:cViewPr>
      <p:scale>
        <a:sx n="1" d="1"/>
        <a:sy n="1" d="1"/>
      </p:scale>
      <p:origin x="0" y="-19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A59CE-7C2E-4999-BFAE-FF79657C4F01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4A1D6-EB6C-473D-A13D-DC966A3746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952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Flight</a:t>
            </a:r>
          </a:p>
          <a:p>
            <a:r>
              <a:rPr lang="en-GB" dirty="0"/>
              <a:t>Very fast transport team</a:t>
            </a:r>
          </a:p>
          <a:p>
            <a:r>
              <a:rPr lang="en-GB" dirty="0"/>
              <a:t>High price for transport</a:t>
            </a:r>
          </a:p>
          <a:p>
            <a:r>
              <a:rPr lang="en-GB" dirty="0"/>
              <a:t>Goods with a high commodity value</a:t>
            </a:r>
          </a:p>
          <a:p>
            <a:r>
              <a:rPr lang="en-GB" dirty="0"/>
              <a:t>Long distances</a:t>
            </a:r>
          </a:p>
          <a:p>
            <a:r>
              <a:rPr lang="en-GB" dirty="0"/>
              <a:t>Small quantities</a:t>
            </a:r>
          </a:p>
          <a:p>
            <a:r>
              <a:rPr lang="en-GB" dirty="0"/>
              <a:t>Large climate impact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E872C-57E0-4DBB-8FA7-4F97EAC77158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708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7110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5961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49375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7745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Truck to Frankfurt, Amsterdam and Paris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Supply and frequency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Controlled by major airlines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Lufthansa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KLM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Air France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Martin Air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range of flights is large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Bigger aircraft – more cargo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Trucking is more cost effective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Trucking – less emissions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9883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80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4983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4184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0658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13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4159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0978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97719-3B83-4EA6-A864-EE8AFA955609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1939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97719-3B83-4EA6-A864-EE8AFA955609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357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2184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Parties air transport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Booking and planning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Dispatch area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Remote skier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Local transport driver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Freight terminal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Long distance transport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Freight terminal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Hauling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HUB/Freight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Collaboration partner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Own direction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Arrival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Agent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Own office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Freight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Distribution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10 – 12 parties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3781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999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354D-0E9D-44D7-9A2C-FFDCA862F1C7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2317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8AA8B-6F32-4F3D-ADA7-27E7E6356854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4724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354D-0E9D-44D7-9A2C-FFDCA862F1C7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7007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354D-0E9D-44D7-9A2C-FFDCA862F1C7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56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2B111-BFFA-4E62-A8B2-74642BD16C0F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6483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 err="1"/>
              <a:t>Luxcargo</a:t>
            </a:r>
            <a:endParaRPr lang="sv-SE" dirty="0"/>
          </a:p>
          <a:p>
            <a:endParaRPr lang="sv-SE" dirty="0"/>
          </a:p>
          <a:p>
            <a:r>
              <a:rPr lang="sv-SE" dirty="0"/>
              <a:t>Arlanda</a:t>
            </a:r>
          </a:p>
          <a:p>
            <a:r>
              <a:rPr lang="sv-SE" dirty="0"/>
              <a:t>Terminal hantering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6010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Integrators</a:t>
            </a:r>
          </a:p>
          <a:p>
            <a:r>
              <a:rPr lang="en-GB" dirty="0"/>
              <a:t>Package</a:t>
            </a:r>
          </a:p>
          <a:p>
            <a:r>
              <a:rPr lang="en-GB" dirty="0"/>
              <a:t>Express</a:t>
            </a:r>
          </a:p>
          <a:p>
            <a:r>
              <a:rPr lang="en-GB" dirty="0"/>
              <a:t>Standard packaging</a:t>
            </a:r>
          </a:p>
          <a:p>
            <a:r>
              <a:rPr lang="en-GB" dirty="0"/>
              <a:t>EUR Pallet</a:t>
            </a:r>
          </a:p>
          <a:p>
            <a:r>
              <a:rPr lang="en-GB" dirty="0"/>
              <a:t>Closed systems</a:t>
            </a:r>
          </a:p>
          <a:p>
            <a:r>
              <a:rPr lang="en-GB" dirty="0"/>
              <a:t>IT</a:t>
            </a:r>
          </a:p>
          <a:p>
            <a:r>
              <a:rPr lang="en-GB" dirty="0"/>
              <a:t>Own load carriers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0458D-AE3C-488D-AC08-3E91550A698D}" type="slidenum">
              <a:rPr lang="sv-SE" smtClean="0"/>
              <a:t>46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98368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091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Known sender</a:t>
            </a:r>
          </a:p>
          <a:p>
            <a:r>
              <a:rPr lang="en-GB" dirty="0"/>
              <a:t>The Swedish Transport Agency</a:t>
            </a:r>
          </a:p>
          <a:p>
            <a:r>
              <a:rPr lang="en-GB" dirty="0"/>
              <a:t>Ease of security checks</a:t>
            </a:r>
          </a:p>
          <a:p>
            <a:r>
              <a:rPr lang="en-GB" dirty="0"/>
              <a:t>Protection against unauthorized persons</a:t>
            </a:r>
          </a:p>
          <a:p>
            <a:r>
              <a:rPr lang="en-GB" dirty="0"/>
              <a:t>Check on</a:t>
            </a:r>
          </a:p>
          <a:p>
            <a:r>
              <a:rPr lang="en-GB" dirty="0"/>
              <a:t>Manufacturing</a:t>
            </a:r>
          </a:p>
          <a:p>
            <a:r>
              <a:rPr lang="en-GB" dirty="0"/>
              <a:t>Responsible for handling air freight</a:t>
            </a:r>
          </a:p>
          <a:p>
            <a:r>
              <a:rPr lang="en-GB" dirty="0"/>
              <a:t>Recruitment</a:t>
            </a:r>
          </a:p>
          <a:p>
            <a:r>
              <a:rPr lang="en-GB" dirty="0"/>
              <a:t>Security</a:t>
            </a:r>
          </a:p>
          <a:p>
            <a:r>
              <a:rPr lang="en-GB" dirty="0"/>
              <a:t>Transport</a:t>
            </a:r>
          </a:p>
          <a:p>
            <a:r>
              <a:rPr lang="en-GB" dirty="0"/>
              <a:t>Inspections</a:t>
            </a:r>
          </a:p>
          <a:p>
            <a:r>
              <a:rPr lang="en-GB" dirty="0"/>
              <a:t>RAKC Regulated Agents and Known Consignor Database</a:t>
            </a:r>
          </a:p>
          <a:p>
            <a:r>
              <a:rPr lang="en-GB" dirty="0"/>
              <a:t>EU database of supply chain security systems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49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5515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40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703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0876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4024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5789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A1D6-EB6C-473D-A13D-DC966A374672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2547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273B6-6E90-4EB1-A432-4EB7A58CD72F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3821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94BD5C-38CB-4CE4-B60A-AFDE1568E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2A46D73-56B4-4A72-91FD-929DF1B65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7CC3DCE-5243-4749-B477-D4C6063DD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CDFE9F4-9F12-4A20-907D-B0C8845D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B6CDD4B-1007-446D-80A7-6C0F4DEF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901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A01FD7F-E405-4CBC-B799-10A2DA88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BB95002-DF3E-4646-86EF-4957150F5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60F9EF8-17EC-4B16-8832-F506FB88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562F9FC-B40C-4872-BA54-1D175DDF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BB748AE-68A9-4CD2-8BC8-2720163D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594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F9B51632-D82E-46EF-AB5B-AD066F023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DF994F23-7FEA-420A-8BB9-1FE00C93F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A89FA4E-26DC-4BDD-B5B9-AE284F0E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CDABA2E-0633-4127-980A-99A6514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8ABBD28-2AA5-4B96-8F36-1908DD20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046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4384D8-E71E-4F1F-81E9-EB589467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A4C9D8B-01B4-44F2-A399-9A475800D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9EE8DBA-F1C2-448D-A591-16784024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4DE868B-3BA8-4C8D-BA89-D536B9D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986C595-9F45-4568-A7D3-8164FD6DD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034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C363C24-7AF5-4126-A838-865B6C6B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B88B92D-369D-4663-B0F8-5A6630AE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3D544EF-1553-4E57-A247-93C040DC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134680F-680A-49B0-A092-CF9BED937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F82F42C-E74A-420D-AE90-0E97144A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591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A69D26F-3D2C-4204-950F-F7B28A86B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D5918C2-B4AE-44E1-82EB-E69833283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17B0659-08AA-4559-A12A-1EDB3DA37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65C1F39-2A6F-46B8-8937-B6C107D08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5970188-D6A2-480D-9BB7-E820C068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50607D2-1EF3-4885-9B38-2032E069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340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6F151DC-AB61-422C-9981-AE63375C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396A8F5-471F-4655-8C31-3161ECB3D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2B787B2-9922-4BC5-BEE8-9E44B13CF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768F1C9-501F-4726-984D-D560F47FF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35823F7C-3776-4639-9C42-13E3750CD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BC510ACA-8A0B-4511-9795-C0FEF1519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6664D250-0C29-41EA-AF70-A9507039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4041752-8E29-4BA0-8EA3-5CE8A27A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077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EC2B56E-49AC-4827-AF4E-2E066E7C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B98872C-D61C-4EBA-9307-16F0903C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0181037-C5C9-4DE1-9990-B6DFF4C8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0BD7F96-DCA7-4FFB-8395-39B8F3FF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254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8BE9680E-2461-4128-9FAB-F999035B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CBDE99E-ED93-4F24-A912-06CD9ACB3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A961916-BD2F-47BE-B79A-FF726750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855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236B7A-5460-4B31-AAAE-C3468105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1685075-C64B-47B1-B3A2-64A2278D4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0DDB4A1-CBDF-4B92-8956-391593C70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D821F36-B647-439F-8A53-105E4DD0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8D2D959-BEFB-4A5C-B554-A70A58D9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59E0B98-9B94-451C-86E2-DA145A2C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260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361FCDE-B5D9-4B77-BE50-1067FB94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73D40CE-CBD3-407C-AFB9-D0C2DF1B2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AA9CA23-440F-472C-84BC-9E0C37F9E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63E70C6-D00E-4C89-9138-30CE1C08A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A9A435C-0CE9-4536-BBA0-E9F4623B4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870BF29-7CB3-4E1F-9D7E-CB7D604D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087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148AAD3-F95A-47F4-9C05-16B97453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F36EB49-CF3B-46BC-94B1-372D24012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B445B06-5EF8-4302-97CF-2F0996425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2F21A-E163-4FE2-9220-79CBCD49E8E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2A37CE2-BAE2-4CDD-9CCE-A418D6F0E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2DEC235-D9CF-4B80-90D0-4B23F39CB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B0F9-E0B9-405C-AF6B-DC2C1541EC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576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YF6fYteIq8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qyDrN3kyvg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ta.org/publications/pages/code-search.aspx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lsuRCFJOkI&amp;list=PLVlmnlwnFcU9QiEA0UU03pWUPzxsiJIm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-GEH9n0IZc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lsuRCFJOkI?feature=oembed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-GEH9n0IZc?feature=oembed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YF6fYteIq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19014" y="533604"/>
            <a:ext cx="8229600" cy="9445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b="1" dirty="0">
                <a:solidFill>
                  <a:schemeClr val="tx2"/>
                </a:solidFill>
              </a:rPr>
              <a:t>Flygfrakt - </a:t>
            </a:r>
            <a:r>
              <a:rPr lang="sv-SE" b="1" dirty="0" err="1">
                <a:solidFill>
                  <a:schemeClr val="tx2"/>
                </a:solidFill>
              </a:rPr>
              <a:t>Airfreight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19014" y="1812330"/>
            <a:ext cx="7488832" cy="41764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Flyg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Mycket snabbt transportlag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Högt pris på transporten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Varor med högt varuvärde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Långa avstånd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Små kvantiteter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/>
              <a:t>Stor klimatpåverkan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36" y="5013176"/>
            <a:ext cx="4503802" cy="162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21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5" title="Antonov 225 take-off from Manchester Airport">
            <a:hlinkClick r:id="" action="ppaction://media"/>
            <a:extLst>
              <a:ext uri="{FF2B5EF4-FFF2-40B4-BE49-F238E27FC236}">
                <a16:creationId xmlns:a16="http://schemas.microsoft.com/office/drawing/2014/main" id="{6AA8F826-3265-F7D9-7B24-24D9A04BDA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9098" y="370385"/>
            <a:ext cx="11533537" cy="64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1970 – 2000</a:t>
            </a:r>
          </a:p>
          <a:p>
            <a:pPr lvl="1"/>
            <a:r>
              <a:rPr lang="sv-SE" dirty="0"/>
              <a:t>Sjudubbling av flygfrakt</a:t>
            </a:r>
          </a:p>
          <a:p>
            <a:pPr lvl="1"/>
            <a:r>
              <a:rPr lang="sv-SE" dirty="0" err="1"/>
              <a:t>Belly</a:t>
            </a:r>
            <a:r>
              <a:rPr lang="sv-SE" dirty="0"/>
              <a:t> </a:t>
            </a:r>
            <a:r>
              <a:rPr lang="sv-SE" dirty="0" err="1"/>
              <a:t>freight</a:t>
            </a:r>
            <a:endParaRPr lang="sv-SE" dirty="0"/>
          </a:p>
          <a:p>
            <a:r>
              <a:rPr lang="sv-SE" dirty="0"/>
              <a:t>1980-talet</a:t>
            </a:r>
          </a:p>
          <a:p>
            <a:pPr lvl="1"/>
            <a:r>
              <a:rPr lang="sv-SE" dirty="0"/>
              <a:t>Kapacitetsbrist</a:t>
            </a:r>
          </a:p>
          <a:p>
            <a:pPr lvl="1"/>
            <a:r>
              <a:rPr lang="sv-SE" dirty="0"/>
              <a:t>Renodlade fraktflygplan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122" y="2512010"/>
            <a:ext cx="7329906" cy="36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9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Flygfraktens utveckling</a:t>
            </a:r>
          </a:p>
          <a:p>
            <a:pPr lvl="1"/>
            <a:r>
              <a:rPr lang="sv-SE" dirty="0"/>
              <a:t>Passagerarflygbolag</a:t>
            </a:r>
          </a:p>
          <a:p>
            <a:pPr lvl="1"/>
            <a:r>
              <a:rPr lang="sv-SE" dirty="0"/>
              <a:t>Kombinerade flygbolag</a:t>
            </a:r>
          </a:p>
          <a:p>
            <a:pPr lvl="1"/>
            <a:r>
              <a:rPr lang="sv-SE" dirty="0"/>
              <a:t>Fraktflygbolag</a:t>
            </a:r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3"/>
          <a:srcRect r="29686"/>
          <a:stretch/>
        </p:blipFill>
        <p:spPr>
          <a:xfrm>
            <a:off x="5523506" y="365125"/>
            <a:ext cx="6031185" cy="59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Begränsningar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05" y="2525487"/>
            <a:ext cx="5868295" cy="4109964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268" y="1682825"/>
            <a:ext cx="6182008" cy="32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0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29491" y="1384864"/>
            <a:ext cx="10515600" cy="4351338"/>
          </a:xfrm>
        </p:spPr>
        <p:txBody>
          <a:bodyPr/>
          <a:lstStyle/>
          <a:p>
            <a:r>
              <a:rPr lang="sv-SE" dirty="0" err="1"/>
              <a:t>Lastbärare</a:t>
            </a:r>
            <a:endParaRPr lang="sv-SE" dirty="0"/>
          </a:p>
          <a:p>
            <a:pPr lvl="1"/>
            <a:r>
              <a:rPr lang="sv-SE" dirty="0"/>
              <a:t>ULD</a:t>
            </a:r>
          </a:p>
          <a:p>
            <a:pPr lvl="2"/>
            <a:r>
              <a:rPr lang="sv-SE" dirty="0" err="1"/>
              <a:t>Unit</a:t>
            </a:r>
            <a:r>
              <a:rPr lang="sv-SE" dirty="0"/>
              <a:t> </a:t>
            </a:r>
            <a:r>
              <a:rPr lang="sv-SE" dirty="0" err="1"/>
              <a:t>Load</a:t>
            </a:r>
            <a:r>
              <a:rPr lang="sv-SE" dirty="0"/>
              <a:t> </a:t>
            </a:r>
            <a:r>
              <a:rPr lang="sv-SE" dirty="0" err="1"/>
              <a:t>Device</a:t>
            </a:r>
            <a:endParaRPr lang="sv-SE" dirty="0"/>
          </a:p>
          <a:p>
            <a:pPr lvl="2"/>
            <a:r>
              <a:rPr lang="sv-SE" dirty="0"/>
              <a:t>Flygbolagens egendom</a:t>
            </a:r>
          </a:p>
          <a:p>
            <a:pPr lvl="2"/>
            <a:r>
              <a:rPr lang="sv-SE" dirty="0"/>
              <a:t>Företag som hyr ut </a:t>
            </a:r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2"/>
          <a:srcRect l="508" t="-1538" r="-508" b="6774"/>
          <a:stretch/>
        </p:blipFill>
        <p:spPr>
          <a:xfrm>
            <a:off x="5290990" y="-56147"/>
            <a:ext cx="6315075" cy="691414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BE9F8F8-C2CB-4B1A-91B9-82A860C3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30" y="3798430"/>
            <a:ext cx="3633531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7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2B806CD8-2B24-43BC-81D1-5E0A35A3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39" y="2455713"/>
            <a:ext cx="3738249" cy="4127649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4A20F79A-AD6A-4B0E-99CB-296F6DD4E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822" y="1707295"/>
            <a:ext cx="3854202" cy="3443410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04065771-E056-4815-BE7E-1EC63FA6E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27" y="296434"/>
            <a:ext cx="8229600" cy="1143000"/>
          </a:xfrm>
        </p:spPr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Lastbärare flyg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3EB97A1-9287-4AC3-AD72-AAE32243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930" y="626433"/>
            <a:ext cx="3250143" cy="2161723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52A6F84D-3A0E-44F4-B5E3-A48CB4A1D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30" y="3429000"/>
            <a:ext cx="3187387" cy="21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91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9154743-4931-4504-9671-1D139268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 err="1"/>
              <a:t>Swedavia</a:t>
            </a:r>
            <a:endParaRPr lang="sv-SE" dirty="0"/>
          </a:p>
          <a:p>
            <a:pPr lvl="1"/>
            <a:r>
              <a:rPr lang="sv-SE" dirty="0"/>
              <a:t>Statlig företag.</a:t>
            </a:r>
          </a:p>
          <a:p>
            <a:pPr lvl="2"/>
            <a:r>
              <a:rPr lang="sv-SE" dirty="0" err="1"/>
              <a:t>Fd</a:t>
            </a:r>
            <a:r>
              <a:rPr lang="sv-SE" dirty="0"/>
              <a:t> Luftfartsverket</a:t>
            </a:r>
          </a:p>
          <a:p>
            <a:pPr lvl="1"/>
            <a:r>
              <a:rPr lang="sv-SE" dirty="0" err="1"/>
              <a:t>Swedavias</a:t>
            </a:r>
            <a:r>
              <a:rPr lang="sv-SE" dirty="0"/>
              <a:t> tio flygplatser</a:t>
            </a:r>
          </a:p>
          <a:p>
            <a:pPr lvl="2"/>
            <a:r>
              <a:rPr lang="sv-SE" dirty="0"/>
              <a:t>Kiruna Airport</a:t>
            </a:r>
          </a:p>
          <a:p>
            <a:pPr lvl="2"/>
            <a:r>
              <a:rPr lang="sv-SE" dirty="0"/>
              <a:t>Luleå Airport</a:t>
            </a:r>
          </a:p>
          <a:p>
            <a:pPr lvl="2"/>
            <a:r>
              <a:rPr lang="sv-SE" dirty="0"/>
              <a:t>Umeå Airport</a:t>
            </a:r>
          </a:p>
          <a:p>
            <a:pPr lvl="2"/>
            <a:r>
              <a:rPr lang="sv-SE" dirty="0"/>
              <a:t>Åre Östersund Airport</a:t>
            </a:r>
          </a:p>
          <a:p>
            <a:pPr lvl="2"/>
            <a:r>
              <a:rPr lang="sv-SE" b="1" dirty="0"/>
              <a:t>Stockholm Arlanda Airport</a:t>
            </a:r>
          </a:p>
          <a:p>
            <a:pPr lvl="2"/>
            <a:r>
              <a:rPr lang="sv-SE" dirty="0"/>
              <a:t>Bromma Stockholm Airport</a:t>
            </a:r>
          </a:p>
          <a:p>
            <a:pPr lvl="2"/>
            <a:r>
              <a:rPr lang="sv-SE" b="1" dirty="0"/>
              <a:t>Göteborg Landvetter Airport</a:t>
            </a:r>
          </a:p>
          <a:p>
            <a:pPr lvl="2"/>
            <a:r>
              <a:rPr lang="sv-SE" dirty="0"/>
              <a:t>Visby Airport</a:t>
            </a:r>
          </a:p>
          <a:p>
            <a:pPr lvl="2"/>
            <a:r>
              <a:rPr lang="sv-SE" dirty="0"/>
              <a:t>Ronneby Airport</a:t>
            </a:r>
          </a:p>
          <a:p>
            <a:pPr lvl="2"/>
            <a:r>
              <a:rPr lang="sv-SE" dirty="0"/>
              <a:t>Malmö Airport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DB87BC-5A73-4272-8EA0-6578BBECDDD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b="1" dirty="0">
                <a:solidFill>
                  <a:schemeClr val="tx2"/>
                </a:solidFill>
              </a:rPr>
              <a:t>Flygfrakt</a:t>
            </a:r>
            <a:endParaRPr lang="sv-SE" dirty="0">
              <a:solidFill>
                <a:schemeClr val="tx2"/>
              </a:solidFill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A3DE57FC-EFF1-4D58-8CD8-539DB06F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81" y="2346484"/>
            <a:ext cx="4274502" cy="1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4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1307" y="1748186"/>
            <a:ext cx="10515600" cy="4109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Flygplatserna internationell flygfrakt</a:t>
            </a:r>
          </a:p>
          <a:p>
            <a:r>
              <a:rPr lang="sv-SE" dirty="0"/>
              <a:t>Arlanda </a:t>
            </a:r>
          </a:p>
          <a:p>
            <a:pPr lvl="1"/>
            <a:r>
              <a:rPr lang="sv-SE" dirty="0"/>
              <a:t>Internationellt flyg</a:t>
            </a:r>
          </a:p>
          <a:p>
            <a:pPr lvl="1"/>
            <a:r>
              <a:rPr lang="sv-SE" dirty="0" err="1"/>
              <a:t>Passargerarflyg</a:t>
            </a:r>
            <a:endParaRPr lang="sv-SE" dirty="0"/>
          </a:p>
          <a:p>
            <a:pPr lvl="1"/>
            <a:r>
              <a:rPr lang="sv-SE" dirty="0" err="1"/>
              <a:t>Cargo</a:t>
            </a:r>
            <a:r>
              <a:rPr lang="sv-SE" dirty="0"/>
              <a:t> </a:t>
            </a:r>
          </a:p>
          <a:p>
            <a:r>
              <a:rPr lang="sv-SE" dirty="0"/>
              <a:t>Landvetter </a:t>
            </a:r>
          </a:p>
          <a:p>
            <a:pPr lvl="1"/>
            <a:r>
              <a:rPr lang="sv-SE" sz="2000" dirty="0"/>
              <a:t>Lastar inga fraktflyg</a:t>
            </a:r>
          </a:p>
          <a:p>
            <a:pPr lvl="1"/>
            <a:r>
              <a:rPr lang="sv-SE" sz="2000" dirty="0"/>
              <a:t>Passagerarflyg med frakt</a:t>
            </a:r>
          </a:p>
          <a:p>
            <a:pPr lvl="1"/>
            <a:r>
              <a:rPr lang="sv-SE" sz="2000" dirty="0"/>
              <a:t>Går med lastbil ”</a:t>
            </a:r>
            <a:r>
              <a:rPr lang="sv-SE" sz="2000" dirty="0" err="1"/>
              <a:t>truckas</a:t>
            </a:r>
            <a:r>
              <a:rPr lang="sv-SE" sz="2000" dirty="0"/>
              <a:t>” till flygplatser i </a:t>
            </a:r>
            <a:r>
              <a:rPr lang="sv-SE" sz="2000" dirty="0" err="1"/>
              <a:t>europa</a:t>
            </a:r>
            <a:endParaRPr lang="sv-SE" sz="2000" dirty="0"/>
          </a:p>
          <a:p>
            <a:pPr marL="457200" lvl="1" indent="0">
              <a:buNone/>
            </a:pPr>
            <a:endParaRPr lang="sv-SE" sz="2000" dirty="0"/>
          </a:p>
          <a:p>
            <a:pPr marL="0" indent="0">
              <a:buNone/>
            </a:pPr>
            <a:endParaRPr lang="sv-SE" sz="2400" dirty="0"/>
          </a:p>
          <a:p>
            <a:endParaRPr lang="sv-SE" sz="2400" dirty="0"/>
          </a:p>
          <a:p>
            <a:pPr lvl="1"/>
            <a:endParaRPr lang="sv-SE" sz="2000" dirty="0"/>
          </a:p>
          <a:p>
            <a:pPr marL="457200" lvl="1" indent="0">
              <a:buNone/>
            </a:pPr>
            <a:endParaRPr lang="sv-SE" dirty="0"/>
          </a:p>
          <a:p>
            <a:pPr marL="1371600" lvl="3" indent="0">
              <a:buNone/>
            </a:pPr>
            <a:endParaRPr lang="sv-SE" dirty="0"/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484E6410-4FCD-4295-BAF5-525518F4B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288" y="1163201"/>
            <a:ext cx="3328704" cy="1371719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55812282-EEE4-4E1D-B758-ED832D6B5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88" y="3332996"/>
            <a:ext cx="33337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8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09936" y="1426285"/>
            <a:ext cx="10515600" cy="4351338"/>
          </a:xfrm>
        </p:spPr>
        <p:txBody>
          <a:bodyPr/>
          <a:lstStyle/>
          <a:p>
            <a:r>
              <a:rPr lang="sv-SE" dirty="0"/>
              <a:t>Truck till Frankfurt, Amsterdam och Paris</a:t>
            </a:r>
          </a:p>
          <a:p>
            <a:pPr lvl="1"/>
            <a:r>
              <a:rPr lang="sv-SE" dirty="0"/>
              <a:t>Utbud och frekvens</a:t>
            </a:r>
          </a:p>
          <a:p>
            <a:pPr lvl="1"/>
            <a:r>
              <a:rPr lang="sv-SE" dirty="0"/>
              <a:t>Styrs av stora flygbolag</a:t>
            </a:r>
          </a:p>
          <a:p>
            <a:pPr lvl="2"/>
            <a:r>
              <a:rPr lang="sv-SE" dirty="0"/>
              <a:t>Lufthansa</a:t>
            </a:r>
          </a:p>
          <a:p>
            <a:pPr lvl="2"/>
            <a:r>
              <a:rPr lang="sv-SE" dirty="0"/>
              <a:t>KLM</a:t>
            </a:r>
          </a:p>
          <a:p>
            <a:pPr lvl="3"/>
            <a:r>
              <a:rPr lang="sv-SE" dirty="0"/>
              <a:t>Air </a:t>
            </a:r>
            <a:r>
              <a:rPr lang="sv-SE" dirty="0" err="1"/>
              <a:t>France</a:t>
            </a:r>
            <a:endParaRPr lang="sv-SE" dirty="0"/>
          </a:p>
          <a:p>
            <a:pPr lvl="3"/>
            <a:r>
              <a:rPr lang="sv-SE" dirty="0"/>
              <a:t>Martin Air</a:t>
            </a:r>
          </a:p>
          <a:p>
            <a:pPr lvl="1"/>
            <a:r>
              <a:rPr lang="sv-SE" dirty="0"/>
              <a:t>Utbud av flights är stort</a:t>
            </a:r>
          </a:p>
          <a:p>
            <a:pPr lvl="1"/>
            <a:r>
              <a:rPr lang="sv-SE" dirty="0"/>
              <a:t>Större flygplan – mer last</a:t>
            </a:r>
          </a:p>
          <a:p>
            <a:pPr lvl="1"/>
            <a:r>
              <a:rPr lang="sv-SE" dirty="0" err="1"/>
              <a:t>Truckning</a:t>
            </a:r>
            <a:r>
              <a:rPr lang="sv-SE" dirty="0"/>
              <a:t> är mer kostnads effektivt</a:t>
            </a:r>
          </a:p>
          <a:p>
            <a:pPr lvl="1"/>
            <a:r>
              <a:rPr lang="sv-SE" dirty="0" err="1"/>
              <a:t>Truckning</a:t>
            </a:r>
            <a:r>
              <a:rPr lang="sv-SE" dirty="0"/>
              <a:t> – mindre utsläpp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DC386873-C5EB-4204-B0A2-FBF5F790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0" y="2661277"/>
            <a:ext cx="3359560" cy="1881354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80A63F62-7751-4A28-B646-731F348EB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511" y="73231"/>
            <a:ext cx="3090940" cy="64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5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990600" y="1880744"/>
            <a:ext cx="10515600" cy="4306696"/>
          </a:xfrm>
        </p:spPr>
        <p:txBody>
          <a:bodyPr>
            <a:normAutofit lnSpcReduction="10000"/>
          </a:bodyPr>
          <a:lstStyle/>
          <a:p>
            <a:r>
              <a:rPr lang="sv-SE" dirty="0"/>
              <a:t>Malmö Airport Sturup </a:t>
            </a:r>
          </a:p>
          <a:p>
            <a:pPr lvl="1"/>
            <a:r>
              <a:rPr lang="sv-SE" dirty="0"/>
              <a:t>Passagerarflyg</a:t>
            </a:r>
          </a:p>
          <a:p>
            <a:r>
              <a:rPr lang="sv-SE" dirty="0"/>
              <a:t>Malmö, flyggods, Fosie</a:t>
            </a:r>
          </a:p>
          <a:p>
            <a:pPr lvl="1"/>
            <a:r>
              <a:rPr lang="sv-SE" dirty="0"/>
              <a:t>Terminalverksamhet</a:t>
            </a:r>
          </a:p>
          <a:p>
            <a:r>
              <a:rPr lang="sv-SE" dirty="0"/>
              <a:t>Malmö Flygfraktterminal</a:t>
            </a:r>
          </a:p>
          <a:p>
            <a:pPr lvl="1"/>
            <a:r>
              <a:rPr lang="sv-SE" dirty="0"/>
              <a:t>Sprit </a:t>
            </a:r>
            <a:r>
              <a:rPr lang="sv-SE" dirty="0" err="1"/>
              <a:t>Aircargo</a:t>
            </a:r>
            <a:r>
              <a:rPr lang="sv-SE" dirty="0"/>
              <a:t> </a:t>
            </a:r>
          </a:p>
          <a:p>
            <a:pPr lvl="2"/>
            <a:r>
              <a:rPr lang="sv-SE" dirty="0" err="1"/>
              <a:t>Fd</a:t>
            </a:r>
            <a:r>
              <a:rPr lang="sv-SE" dirty="0"/>
              <a:t> SAS </a:t>
            </a:r>
            <a:r>
              <a:rPr lang="sv-SE" dirty="0" err="1"/>
              <a:t>Cargo</a:t>
            </a:r>
            <a:endParaRPr lang="sv-SE" dirty="0"/>
          </a:p>
          <a:p>
            <a:r>
              <a:rPr lang="sv-SE" dirty="0"/>
              <a:t>Närhet till Köpenhamn</a:t>
            </a:r>
          </a:p>
          <a:p>
            <a:pPr lvl="1"/>
            <a:r>
              <a:rPr lang="sv-SE" dirty="0"/>
              <a:t>Ca 2 mil till Kastrup</a:t>
            </a:r>
          </a:p>
          <a:p>
            <a:pPr lvl="1"/>
            <a:r>
              <a:rPr lang="sv-SE" dirty="0"/>
              <a:t>Skandinaviens största utbud av flygfrakt</a:t>
            </a:r>
          </a:p>
          <a:p>
            <a:pPr marL="914400" lvl="2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marL="1371600" lvl="3" indent="0">
              <a:buNone/>
            </a:pPr>
            <a:endParaRPr lang="sv-SE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73AFB86F-4686-4639-B0A3-E6ABB796652E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b="1" dirty="0">
                <a:solidFill>
                  <a:schemeClr val="tx2"/>
                </a:solidFill>
              </a:rPr>
              <a:t>Flygfrakt</a:t>
            </a:r>
            <a:endParaRPr lang="sv-SE" dirty="0">
              <a:solidFill>
                <a:schemeClr val="tx2"/>
              </a:solidFill>
            </a:endParaRP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E6FFCD4-04FE-4776-849A-1B5AE552C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854" y="1165689"/>
            <a:ext cx="3255546" cy="195698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ACFFE51C-584E-4826-9908-98786915C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80" y="4158847"/>
            <a:ext cx="1713865" cy="12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4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Bakgrund</a:t>
            </a:r>
          </a:p>
          <a:p>
            <a:pPr lvl="1"/>
            <a:r>
              <a:rPr lang="sv-SE" dirty="0"/>
              <a:t>Efterkrigstid</a:t>
            </a:r>
          </a:p>
          <a:p>
            <a:r>
              <a:rPr lang="sv-SE" dirty="0"/>
              <a:t>Organisation</a:t>
            </a:r>
          </a:p>
          <a:p>
            <a:pPr lvl="1"/>
            <a:r>
              <a:rPr lang="sv-SE" dirty="0"/>
              <a:t>ICAO</a:t>
            </a:r>
          </a:p>
          <a:p>
            <a:pPr lvl="2"/>
            <a:r>
              <a:rPr lang="sv-SE" dirty="0"/>
              <a:t>International Civil Aviation </a:t>
            </a:r>
            <a:r>
              <a:rPr lang="sv-SE" dirty="0" err="1"/>
              <a:t>Organization</a:t>
            </a:r>
            <a:endParaRPr lang="sv-SE" dirty="0"/>
          </a:p>
          <a:p>
            <a:pPr lvl="2"/>
            <a:r>
              <a:rPr lang="sv-SE" dirty="0"/>
              <a:t>Chicagokonventionen</a:t>
            </a:r>
          </a:p>
          <a:p>
            <a:pPr lvl="2"/>
            <a:r>
              <a:rPr lang="sv-SE" dirty="0"/>
              <a:t>Säkerhet</a:t>
            </a:r>
          </a:p>
          <a:p>
            <a:pPr lvl="2"/>
            <a:r>
              <a:rPr lang="sv-SE" dirty="0"/>
              <a:t>Luftrumssuveränitet</a:t>
            </a:r>
          </a:p>
          <a:p>
            <a:pPr lvl="2"/>
            <a:r>
              <a:rPr lang="sv-SE" dirty="0"/>
              <a:t>Transitöverenskommelse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621" y="2304462"/>
            <a:ext cx="3602455" cy="28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26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CF830736-14D6-43D9-ABE3-54AD6E3A4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699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Utbud flygbolag – </a:t>
            </a:r>
            <a:r>
              <a:rPr lang="sv-SE" i="1" dirty="0" err="1"/>
              <a:t>airline</a:t>
            </a:r>
            <a:r>
              <a:rPr lang="sv-SE" i="1" dirty="0"/>
              <a:t> carrier</a:t>
            </a:r>
          </a:p>
          <a:p>
            <a:r>
              <a:rPr lang="sv-SE" dirty="0"/>
              <a:t>Flygfrakt i Skandinavien</a:t>
            </a:r>
          </a:p>
          <a:p>
            <a:pPr lvl="1"/>
            <a:r>
              <a:rPr lang="sv-SE" dirty="0"/>
              <a:t>Arlanda</a:t>
            </a:r>
          </a:p>
          <a:p>
            <a:pPr lvl="1"/>
            <a:r>
              <a:rPr lang="sv-SE" dirty="0"/>
              <a:t>Fraktflyg</a:t>
            </a:r>
          </a:p>
          <a:p>
            <a:pPr lvl="1"/>
            <a:r>
              <a:rPr lang="sv-SE" dirty="0"/>
              <a:t>Kombinerade </a:t>
            </a:r>
          </a:p>
          <a:p>
            <a:pPr lvl="2"/>
            <a:r>
              <a:rPr lang="sv-SE" dirty="0"/>
              <a:t>Last och passagerare</a:t>
            </a:r>
          </a:p>
          <a:p>
            <a:pPr lvl="1"/>
            <a:r>
              <a:rPr lang="sv-SE" b="1" dirty="0"/>
              <a:t>Kastrup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r>
              <a:rPr lang="en-US" dirty="0"/>
              <a:t>ETD &amp; ETA – Expected Time of Departure and Expected Time of Arrival </a:t>
            </a:r>
          </a:p>
          <a:p>
            <a:pPr marL="457200" lvl="1" indent="0">
              <a:buNone/>
            </a:pPr>
            <a:r>
              <a:rPr lang="en-US" i="1" dirty="0" err="1"/>
              <a:t>Beräknad</a:t>
            </a:r>
            <a:r>
              <a:rPr lang="en-US" i="1" dirty="0"/>
              <a:t> </a:t>
            </a:r>
            <a:r>
              <a:rPr lang="en-US" i="1" dirty="0" err="1"/>
              <a:t>avgång</a:t>
            </a:r>
            <a:r>
              <a:rPr lang="en-US" i="1" dirty="0"/>
              <a:t>/</a:t>
            </a:r>
            <a:r>
              <a:rPr lang="en-US" i="1" dirty="0" err="1"/>
              <a:t>ankomst</a:t>
            </a:r>
            <a:r>
              <a:rPr lang="en-US" i="1" dirty="0"/>
              <a:t> </a:t>
            </a:r>
            <a:r>
              <a:rPr lang="en-US" i="1" dirty="0" err="1"/>
              <a:t>tid</a:t>
            </a:r>
            <a:endParaRPr lang="en-US" i="1" dirty="0"/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ATD &amp; ATA – Actual Time of Departure and Actual Time of Arrival</a:t>
            </a:r>
          </a:p>
          <a:p>
            <a:pPr marL="457200" lvl="1" indent="0">
              <a:buNone/>
            </a:pPr>
            <a:r>
              <a:rPr lang="en-US" i="1" dirty="0" err="1"/>
              <a:t>Aktuell</a:t>
            </a:r>
            <a:r>
              <a:rPr lang="en-US" i="1" dirty="0"/>
              <a:t>/</a:t>
            </a:r>
            <a:r>
              <a:rPr lang="en-US" i="1" dirty="0" err="1"/>
              <a:t>verklig</a:t>
            </a:r>
            <a:r>
              <a:rPr lang="en-US" i="1" dirty="0"/>
              <a:t> </a:t>
            </a:r>
            <a:r>
              <a:rPr lang="en-US" i="1" dirty="0" err="1"/>
              <a:t>avgångs</a:t>
            </a:r>
            <a:r>
              <a:rPr lang="en-US" i="1" dirty="0"/>
              <a:t>/</a:t>
            </a:r>
            <a:r>
              <a:rPr lang="en-US" i="1" dirty="0" err="1"/>
              <a:t>ankomsttid</a:t>
            </a:r>
            <a:endParaRPr lang="en-US" i="1" dirty="0"/>
          </a:p>
          <a:p>
            <a:pPr marL="914400" lvl="2" indent="0">
              <a:buNone/>
            </a:pPr>
            <a:endParaRPr lang="sv-SE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5A0667F-0E42-432F-B1A3-04AEAF6B0A5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b="1">
                <a:solidFill>
                  <a:schemeClr val="tx2"/>
                </a:solidFill>
              </a:rPr>
              <a:t>Flygfrakt</a:t>
            </a:r>
            <a:endParaRPr lang="sv-SE" dirty="0">
              <a:solidFill>
                <a:schemeClr val="tx2"/>
              </a:solidFill>
            </a:endParaRP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D47E39CE-78CA-4D85-BD10-ED2D08790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3" t="29333" r="30833" b="15852"/>
          <a:stretch/>
        </p:blipFill>
        <p:spPr>
          <a:xfrm>
            <a:off x="6532880" y="469423"/>
            <a:ext cx="5021611" cy="2712403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C1DBFCB1-1742-49AF-8109-E2B81399C438}"/>
              </a:ext>
            </a:extLst>
          </p:cNvPr>
          <p:cNvSpPr txBox="1"/>
          <p:nvPr/>
        </p:nvSpPr>
        <p:spPr>
          <a:xfrm>
            <a:off x="6299200" y="230188"/>
            <a:ext cx="5293360" cy="3051492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4088D207-120F-4E45-B219-28CADEC15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95" y="3437399"/>
            <a:ext cx="1870393" cy="1037726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E2288FBE-B33D-47F1-9AE2-802892402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069" y="5443875"/>
            <a:ext cx="2232343" cy="944702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9D67D2C4-AB43-4297-82DB-5E9A2E658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755" y="3369479"/>
            <a:ext cx="2000250" cy="1120140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1BC36254-4761-4047-A6CD-2DC685E9B5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255" b="19087"/>
          <a:stretch/>
        </p:blipFill>
        <p:spPr>
          <a:xfrm>
            <a:off x="10088404" y="3517562"/>
            <a:ext cx="1743075" cy="16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81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8179BE7-EED3-499B-9D2D-8E7418EE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C6E1C65-4B54-43E5-A750-B119AC8B7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95" y="1470026"/>
            <a:ext cx="5633226" cy="4897320"/>
          </a:xfrm>
        </p:spPr>
        <p:txBody>
          <a:bodyPr>
            <a:normAutofit/>
          </a:bodyPr>
          <a:lstStyle/>
          <a:p>
            <a:r>
              <a:rPr lang="sv-SE" dirty="0"/>
              <a:t>Lastbilstransporter</a:t>
            </a:r>
          </a:p>
          <a:p>
            <a:pPr lvl="1"/>
            <a:r>
              <a:rPr lang="sv-SE" dirty="0"/>
              <a:t>Truckas till/från Köpenhamn</a:t>
            </a:r>
          </a:p>
          <a:p>
            <a:r>
              <a:rPr lang="sv-SE" dirty="0"/>
              <a:t>Flygcontainer </a:t>
            </a:r>
          </a:p>
          <a:p>
            <a:pPr lvl="1"/>
            <a:r>
              <a:rPr lang="sv-SE" dirty="0"/>
              <a:t>Lastas tex Malmö Flygfraktsterminal </a:t>
            </a:r>
          </a:p>
          <a:p>
            <a:r>
              <a:rPr lang="sv-SE" sz="2200" dirty="0"/>
              <a:t>Landvetter flygplats</a:t>
            </a:r>
          </a:p>
          <a:p>
            <a:pPr lvl="1"/>
            <a:r>
              <a:rPr lang="sv-SE" sz="2200" dirty="0"/>
              <a:t>Går med lastbil ”truckas” till flygplatser i Europa</a:t>
            </a:r>
          </a:p>
          <a:p>
            <a:pPr lvl="2"/>
            <a:r>
              <a:rPr lang="sv-SE" sz="1800" dirty="0"/>
              <a:t>Frankfurt</a:t>
            </a:r>
          </a:p>
          <a:p>
            <a:pPr lvl="3"/>
            <a:r>
              <a:rPr lang="sv-SE" sz="1600" dirty="0"/>
              <a:t>Lufthansa</a:t>
            </a:r>
          </a:p>
          <a:p>
            <a:pPr lvl="2"/>
            <a:r>
              <a:rPr lang="sv-SE" sz="1800" dirty="0"/>
              <a:t>Amsterdam</a:t>
            </a:r>
          </a:p>
          <a:p>
            <a:pPr lvl="3"/>
            <a:r>
              <a:rPr lang="sv-SE" sz="1600" dirty="0"/>
              <a:t>KLM</a:t>
            </a:r>
          </a:p>
          <a:p>
            <a:pPr lvl="2"/>
            <a:r>
              <a:rPr lang="sv-SE" sz="1800" dirty="0"/>
              <a:t> Paris</a:t>
            </a:r>
          </a:p>
          <a:p>
            <a:pPr lvl="3"/>
            <a:r>
              <a:rPr lang="sv-SE" sz="1600" dirty="0"/>
              <a:t>Airfrance</a:t>
            </a:r>
          </a:p>
          <a:p>
            <a:endParaRPr lang="sv-SE" dirty="0"/>
          </a:p>
        </p:txBody>
      </p:sp>
      <p:pic>
        <p:nvPicPr>
          <p:cNvPr id="6" name="Bildobjekt 5" descr="En bild som visar byggnad, inomhus, sitter, dörr&#10;&#10;Automatiskt genererad beskrivning">
            <a:extLst>
              <a:ext uri="{FF2B5EF4-FFF2-40B4-BE49-F238E27FC236}">
                <a16:creationId xmlns:a16="http://schemas.microsoft.com/office/drawing/2014/main" id="{A53C13A0-EC0B-463C-83A7-C51BAA93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621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4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41497" y="1918400"/>
            <a:ext cx="10515600" cy="4306696"/>
          </a:xfrm>
        </p:spPr>
        <p:txBody>
          <a:bodyPr>
            <a:normAutofit/>
          </a:bodyPr>
          <a:lstStyle/>
          <a:p>
            <a:r>
              <a:rPr lang="sv-SE" dirty="0"/>
              <a:t>Verksamheten Malmö Flygfraktterminal</a:t>
            </a:r>
          </a:p>
          <a:p>
            <a:pPr lvl="1"/>
            <a:r>
              <a:rPr lang="sv-SE" dirty="0"/>
              <a:t>Inrikestransporter </a:t>
            </a:r>
          </a:p>
          <a:p>
            <a:pPr lvl="1"/>
            <a:r>
              <a:rPr lang="sv-SE" dirty="0"/>
              <a:t>Samlasta </a:t>
            </a:r>
            <a:r>
              <a:rPr lang="sv-SE" dirty="0" err="1"/>
              <a:t>lastbärare</a:t>
            </a:r>
            <a:r>
              <a:rPr lang="sv-SE" dirty="0"/>
              <a:t> export</a:t>
            </a:r>
          </a:p>
          <a:p>
            <a:pPr lvl="1"/>
            <a:r>
              <a:rPr lang="sv-SE" dirty="0"/>
              <a:t>Lossa ankommande </a:t>
            </a:r>
            <a:r>
              <a:rPr lang="sv-SE" dirty="0" err="1"/>
              <a:t>lastbärare</a:t>
            </a:r>
            <a:r>
              <a:rPr lang="sv-SE" dirty="0"/>
              <a:t> import</a:t>
            </a:r>
          </a:p>
          <a:p>
            <a:pPr lvl="2"/>
            <a:r>
              <a:rPr lang="sv-SE" dirty="0"/>
              <a:t>Flygcontainers</a:t>
            </a:r>
          </a:p>
          <a:p>
            <a:pPr lvl="2"/>
            <a:r>
              <a:rPr lang="sv-SE" dirty="0"/>
              <a:t>Flygpallar</a:t>
            </a:r>
          </a:p>
          <a:p>
            <a:pPr lvl="1"/>
            <a:r>
              <a:rPr lang="sv-SE" dirty="0"/>
              <a:t>Kunder</a:t>
            </a:r>
          </a:p>
          <a:p>
            <a:pPr lvl="2"/>
            <a:r>
              <a:rPr lang="sv-SE" dirty="0"/>
              <a:t>Logistikföretag</a:t>
            </a:r>
          </a:p>
          <a:p>
            <a:pPr lvl="3"/>
            <a:r>
              <a:rPr lang="sv-SE" dirty="0"/>
              <a:t>Tex </a:t>
            </a:r>
            <a:r>
              <a:rPr lang="sv-SE" dirty="0" err="1"/>
              <a:t>Geodis</a:t>
            </a:r>
            <a:r>
              <a:rPr lang="sv-SE" dirty="0"/>
              <a:t>, DSV</a:t>
            </a:r>
          </a:p>
          <a:p>
            <a:pPr lvl="1"/>
            <a:r>
              <a:rPr lang="sv-SE" dirty="0"/>
              <a:t>Truck till/från Köpenhamn Kastrup </a:t>
            </a:r>
          </a:p>
          <a:p>
            <a:pPr marL="914400" lvl="2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marL="1371600" lvl="3" indent="0">
              <a:buNone/>
            </a:pPr>
            <a:endParaRPr lang="sv-SE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73AFB86F-4686-4639-B0A3-E6ABB796652E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212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b="1" dirty="0">
                <a:solidFill>
                  <a:schemeClr val="tx2"/>
                </a:solidFill>
              </a:rPr>
              <a:t>Flygfrakt</a:t>
            </a:r>
            <a:endParaRPr lang="sv-SE" dirty="0">
              <a:solidFill>
                <a:schemeClr val="tx2"/>
              </a:solidFill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0F5FC22-2646-4F73-8539-158189ED0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24"/>
          <a:stretch/>
        </p:blipFill>
        <p:spPr>
          <a:xfrm>
            <a:off x="7752080" y="386652"/>
            <a:ext cx="4042727" cy="2466309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FA4173F1-C3DC-488D-A129-BE7E2A9A1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262" y="3550113"/>
            <a:ext cx="3571241" cy="26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1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FB476C-48FB-45B9-AA58-B1C1B0ED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040B2CA-0B34-420D-B581-EB213DECF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840" y="1574800"/>
            <a:ext cx="6883726" cy="4592003"/>
          </a:xfrm>
        </p:spPr>
        <p:txBody>
          <a:bodyPr>
            <a:normAutofit/>
          </a:bodyPr>
          <a:lstStyle/>
          <a:p>
            <a:r>
              <a:rPr lang="sv-SE" dirty="0"/>
              <a:t>Verksamhet Landvetter flygplats</a:t>
            </a:r>
          </a:p>
          <a:p>
            <a:pPr lvl="1"/>
            <a:r>
              <a:rPr lang="sv-SE" sz="2200" dirty="0"/>
              <a:t>Flights inom Europa</a:t>
            </a:r>
          </a:p>
          <a:p>
            <a:pPr lvl="1"/>
            <a:r>
              <a:rPr lang="sv-SE" sz="2200" dirty="0"/>
              <a:t>Går med lastbil ”</a:t>
            </a:r>
            <a:r>
              <a:rPr lang="sv-SE" sz="2200" dirty="0" err="1"/>
              <a:t>truckas</a:t>
            </a:r>
            <a:r>
              <a:rPr lang="sv-SE" sz="2200" dirty="0"/>
              <a:t>” till flygplatser i Europa</a:t>
            </a:r>
          </a:p>
          <a:p>
            <a:pPr lvl="2"/>
            <a:r>
              <a:rPr lang="sv-SE" sz="1800" dirty="0"/>
              <a:t>Frankfurt, Amsterdam, Paris, Luxemburg</a:t>
            </a:r>
          </a:p>
          <a:p>
            <a:pPr lvl="3"/>
            <a:r>
              <a:rPr lang="sv-SE" sz="1600" dirty="0"/>
              <a:t>Lufthansa, KLM, </a:t>
            </a:r>
            <a:r>
              <a:rPr lang="sv-SE" sz="1600" dirty="0" err="1"/>
              <a:t>AirFrance</a:t>
            </a:r>
            <a:r>
              <a:rPr lang="sv-SE" sz="1600" dirty="0"/>
              <a:t>, </a:t>
            </a:r>
            <a:r>
              <a:rPr lang="sv-SE" sz="1600" dirty="0" err="1"/>
              <a:t>Cargolux</a:t>
            </a:r>
            <a:endParaRPr lang="sv-SE" sz="1600" dirty="0"/>
          </a:p>
          <a:p>
            <a:r>
              <a:rPr lang="sv-SE" sz="2200" dirty="0"/>
              <a:t>Terminalverksamhet</a:t>
            </a:r>
          </a:p>
          <a:p>
            <a:pPr lvl="1"/>
            <a:r>
              <a:rPr lang="sv-SE" sz="2200" dirty="0"/>
              <a:t>Sprit </a:t>
            </a:r>
            <a:r>
              <a:rPr lang="sv-SE" sz="2200" dirty="0" err="1"/>
              <a:t>Aircargo</a:t>
            </a:r>
            <a:r>
              <a:rPr lang="sv-SE" sz="2200" dirty="0"/>
              <a:t> Handling</a:t>
            </a:r>
          </a:p>
          <a:p>
            <a:pPr lvl="1"/>
            <a:r>
              <a:rPr lang="sv-SE" sz="2200" dirty="0"/>
              <a:t>GLA </a:t>
            </a:r>
            <a:r>
              <a:rPr lang="sv-SE" sz="2200" dirty="0" err="1"/>
              <a:t>Aircargo</a:t>
            </a:r>
            <a:endParaRPr lang="sv-SE" sz="2200" dirty="0"/>
          </a:p>
          <a:p>
            <a:pPr lvl="2"/>
            <a:r>
              <a:rPr lang="sv-SE" sz="1800" dirty="0"/>
              <a:t>Terminal och inrikestransporter till och från Landvetter flygplats</a:t>
            </a:r>
          </a:p>
          <a:p>
            <a:pPr lvl="1"/>
            <a:r>
              <a:rPr lang="sv-SE" sz="2200" dirty="0"/>
              <a:t>SACT</a:t>
            </a:r>
          </a:p>
          <a:p>
            <a:pPr lvl="2"/>
            <a:r>
              <a:rPr lang="sv-SE" sz="1800" dirty="0"/>
              <a:t>Ägs av DHL 50% och </a:t>
            </a:r>
            <a:r>
              <a:rPr lang="sv-SE" sz="1800" dirty="0" err="1"/>
              <a:t>Cargo</a:t>
            </a:r>
            <a:r>
              <a:rPr lang="sv-SE" sz="1800" dirty="0"/>
              <a:t> Link 50% (</a:t>
            </a:r>
            <a:r>
              <a:rPr lang="sv-SE" sz="1800" dirty="0" err="1"/>
              <a:t>Geodis</a:t>
            </a:r>
            <a:r>
              <a:rPr lang="sv-SE" sz="1800" dirty="0"/>
              <a:t> Sweden)</a:t>
            </a:r>
          </a:p>
          <a:p>
            <a:pPr lvl="2"/>
            <a:r>
              <a:rPr lang="sv-SE" sz="1800" dirty="0"/>
              <a:t>Inrikestransporter till och från Landvetter flygplats</a:t>
            </a:r>
          </a:p>
          <a:p>
            <a:pPr marL="457200" lvl="1" indent="0">
              <a:buNone/>
            </a:pPr>
            <a:endParaRPr lang="sv-SE" sz="2200" dirty="0"/>
          </a:p>
          <a:p>
            <a:endParaRPr lang="sv-SE" sz="2200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3BBEAEC-A611-4F33-82EC-CE2508A6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2257"/>
            <a:ext cx="2781618" cy="2393485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9B97DB58-118F-F38E-FD18-C1F2A47C1BDF}"/>
              </a:ext>
            </a:extLst>
          </p:cNvPr>
          <p:cNvSpPr txBox="1"/>
          <p:nvPr/>
        </p:nvSpPr>
        <p:spPr>
          <a:xfrm>
            <a:off x="672162" y="4710897"/>
            <a:ext cx="3113694" cy="37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Göteborg Landvetter </a:t>
            </a:r>
            <a:r>
              <a:rPr lang="sv-SE" dirty="0" err="1"/>
              <a:t>Aircargo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5925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FB476C-48FB-45B9-AA58-B1C1B0ED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040B2CA-0B34-420D-B581-EB213DECF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840" y="1574800"/>
            <a:ext cx="6883726" cy="4592003"/>
          </a:xfrm>
        </p:spPr>
        <p:txBody>
          <a:bodyPr>
            <a:normAutofit fontScale="85000" lnSpcReduction="20000"/>
          </a:bodyPr>
          <a:lstStyle/>
          <a:p>
            <a:r>
              <a:rPr lang="sv-SE" dirty="0"/>
              <a:t>Verksamhet Arlanda flygplats</a:t>
            </a:r>
          </a:p>
          <a:p>
            <a:r>
              <a:rPr lang="sv-SE" dirty="0"/>
              <a:t>Flights inom Europa</a:t>
            </a:r>
          </a:p>
          <a:p>
            <a:r>
              <a:rPr lang="sv-SE" dirty="0"/>
              <a:t>Fåtal flights direkt utanför Europa</a:t>
            </a:r>
          </a:p>
          <a:p>
            <a:pPr lvl="1"/>
            <a:r>
              <a:rPr lang="sv-SE" dirty="0"/>
              <a:t>Bangkok, Beijing, Doha, Dubai, USA </a:t>
            </a:r>
          </a:p>
          <a:p>
            <a:r>
              <a:rPr lang="sv-SE" dirty="0" err="1"/>
              <a:t>Truckning</a:t>
            </a:r>
            <a:r>
              <a:rPr lang="sv-SE" dirty="0"/>
              <a:t> av last</a:t>
            </a:r>
          </a:p>
          <a:p>
            <a:pPr lvl="1"/>
            <a:r>
              <a:rPr lang="sv-SE" sz="2200" dirty="0"/>
              <a:t>Frankfurt, Amsterdam, Paris, Luxemburg</a:t>
            </a:r>
          </a:p>
          <a:p>
            <a:pPr lvl="2"/>
            <a:r>
              <a:rPr lang="sv-SE" sz="1800" dirty="0"/>
              <a:t>Lufthansa, KLM, </a:t>
            </a:r>
            <a:r>
              <a:rPr lang="sv-SE" sz="1800" dirty="0" err="1"/>
              <a:t>AirFrance</a:t>
            </a:r>
            <a:r>
              <a:rPr lang="sv-SE" sz="1800" dirty="0"/>
              <a:t>, </a:t>
            </a:r>
            <a:r>
              <a:rPr lang="sv-SE" sz="1800" dirty="0" err="1"/>
              <a:t>Cargolux</a:t>
            </a:r>
            <a:endParaRPr lang="sv-SE" sz="1800" dirty="0"/>
          </a:p>
          <a:p>
            <a:r>
              <a:rPr lang="sv-SE" sz="2200" dirty="0"/>
              <a:t>Terminalverksamhet</a:t>
            </a:r>
          </a:p>
          <a:p>
            <a:pPr lvl="1"/>
            <a:r>
              <a:rPr lang="sv-SE" sz="2200" dirty="0"/>
              <a:t>Sprit </a:t>
            </a:r>
            <a:r>
              <a:rPr lang="sv-SE" sz="2200" dirty="0" err="1"/>
              <a:t>Aircargo</a:t>
            </a:r>
            <a:r>
              <a:rPr lang="sv-SE" sz="2200" dirty="0"/>
              <a:t> Handling</a:t>
            </a:r>
          </a:p>
          <a:p>
            <a:pPr lvl="1"/>
            <a:r>
              <a:rPr lang="sv-SE" sz="2200" dirty="0" err="1"/>
              <a:t>Cargo</a:t>
            </a:r>
            <a:r>
              <a:rPr lang="sv-SE" sz="2200" dirty="0"/>
              <a:t> Center</a:t>
            </a:r>
          </a:p>
          <a:p>
            <a:pPr lvl="2"/>
            <a:r>
              <a:rPr lang="sv-SE" sz="1800" dirty="0"/>
              <a:t>Service till flygbolag</a:t>
            </a:r>
          </a:p>
          <a:p>
            <a:pPr lvl="2"/>
            <a:r>
              <a:rPr lang="sv-SE" sz="1800" dirty="0"/>
              <a:t>Service till Logistikföretag och Speditörer</a:t>
            </a:r>
          </a:p>
          <a:p>
            <a:pPr lvl="1"/>
            <a:r>
              <a:rPr lang="sv-SE" sz="2200" dirty="0"/>
              <a:t>SACT</a:t>
            </a:r>
          </a:p>
          <a:p>
            <a:pPr lvl="2"/>
            <a:r>
              <a:rPr lang="sv-SE" sz="1800" dirty="0"/>
              <a:t>Ägs av DHL 50% och </a:t>
            </a:r>
            <a:r>
              <a:rPr lang="sv-SE" sz="1800" dirty="0" err="1"/>
              <a:t>Cargo</a:t>
            </a:r>
            <a:r>
              <a:rPr lang="sv-SE" sz="1800" dirty="0"/>
              <a:t> Link 50% (</a:t>
            </a:r>
            <a:r>
              <a:rPr lang="sv-SE" sz="1800" dirty="0" err="1"/>
              <a:t>Geodis</a:t>
            </a:r>
            <a:r>
              <a:rPr lang="sv-SE" sz="1800" dirty="0"/>
              <a:t> Sweden)</a:t>
            </a:r>
          </a:p>
          <a:p>
            <a:pPr lvl="2"/>
            <a:r>
              <a:rPr lang="sv-SE" sz="1800" dirty="0"/>
              <a:t>Inrikestransporter till och från Landvetter flygplats</a:t>
            </a:r>
          </a:p>
          <a:p>
            <a:pPr marL="457200" lvl="1" indent="0">
              <a:buNone/>
            </a:pPr>
            <a:endParaRPr lang="sv-SE" sz="2200" dirty="0"/>
          </a:p>
          <a:p>
            <a:endParaRPr lang="sv-SE" sz="22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B46A86F-82A2-48E6-96CF-E3C0344E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11" y="3230881"/>
            <a:ext cx="4102729" cy="8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9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28320" y="1825625"/>
            <a:ext cx="5836920" cy="4351338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Terminalverksamhet flygplats</a:t>
            </a:r>
          </a:p>
          <a:p>
            <a:pPr lvl="1"/>
            <a:r>
              <a:rPr lang="sv-SE" dirty="0"/>
              <a:t>Service till flygbolag</a:t>
            </a:r>
          </a:p>
          <a:p>
            <a:pPr lvl="1"/>
            <a:r>
              <a:rPr lang="sv-SE" dirty="0"/>
              <a:t>Service till logistikföretag och speditörer</a:t>
            </a:r>
          </a:p>
          <a:p>
            <a:r>
              <a:rPr lang="sv-SE" dirty="0"/>
              <a:t>Spirit </a:t>
            </a:r>
            <a:r>
              <a:rPr lang="sv-SE" dirty="0" err="1"/>
              <a:t>Aircargo</a:t>
            </a:r>
            <a:endParaRPr lang="sv-SE" dirty="0"/>
          </a:p>
          <a:p>
            <a:pPr lvl="1"/>
            <a:r>
              <a:rPr lang="sv-SE" dirty="0" err="1"/>
              <a:t>Fd</a:t>
            </a:r>
            <a:r>
              <a:rPr lang="sv-SE" dirty="0"/>
              <a:t> SAS </a:t>
            </a:r>
            <a:r>
              <a:rPr lang="sv-SE" dirty="0" err="1"/>
              <a:t>Cargo</a:t>
            </a:r>
            <a:endParaRPr lang="sv-SE" dirty="0"/>
          </a:p>
          <a:p>
            <a:pPr lvl="2"/>
            <a:r>
              <a:rPr lang="sv-SE" dirty="0"/>
              <a:t>Service till flygbolag</a:t>
            </a:r>
          </a:p>
          <a:p>
            <a:pPr lvl="2"/>
            <a:r>
              <a:rPr lang="sv-SE" dirty="0"/>
              <a:t>Lastning/lossning flygbolagens samlastningar</a:t>
            </a:r>
          </a:p>
          <a:p>
            <a:pPr lvl="3"/>
            <a:r>
              <a:rPr lang="sv-SE" dirty="0"/>
              <a:t>Flygpallar </a:t>
            </a:r>
          </a:p>
          <a:p>
            <a:pPr lvl="3"/>
            <a:r>
              <a:rPr lang="sv-SE" dirty="0"/>
              <a:t>Flygcontainers ULD</a:t>
            </a:r>
          </a:p>
          <a:p>
            <a:r>
              <a:rPr lang="sv-SE" dirty="0"/>
              <a:t>Flygbolagens samlastning</a:t>
            </a:r>
          </a:p>
          <a:p>
            <a:pPr lvl="1"/>
            <a:r>
              <a:rPr lang="sv-SE" dirty="0"/>
              <a:t>Kunder</a:t>
            </a:r>
          </a:p>
          <a:p>
            <a:pPr lvl="2"/>
            <a:r>
              <a:rPr lang="sv-SE" dirty="0"/>
              <a:t>Logistikföretag och Speditörer</a:t>
            </a:r>
          </a:p>
          <a:p>
            <a:pPr lvl="3"/>
            <a:r>
              <a:rPr lang="sv-SE" dirty="0"/>
              <a:t>Som inte har egen </a:t>
            </a:r>
            <a:r>
              <a:rPr lang="sv-SE" dirty="0" err="1"/>
              <a:t>lastbärare</a:t>
            </a:r>
            <a:endParaRPr lang="sv-SE" dirty="0"/>
          </a:p>
          <a:p>
            <a:pPr marL="1371600" lvl="3" indent="0">
              <a:buNone/>
            </a:pPr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5241A59E-F165-40E9-ABD3-84FF7714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120617"/>
            <a:ext cx="5379720" cy="4351338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Terminalverksamhet flygplats</a:t>
            </a:r>
          </a:p>
          <a:p>
            <a:pPr lvl="1"/>
            <a:r>
              <a:rPr lang="sv-SE" dirty="0" err="1"/>
              <a:t>Cargocenter</a:t>
            </a:r>
            <a:r>
              <a:rPr lang="sv-SE" dirty="0"/>
              <a:t> Arlanda</a:t>
            </a:r>
          </a:p>
          <a:p>
            <a:pPr lvl="1"/>
            <a:r>
              <a:rPr lang="sv-SE" dirty="0"/>
              <a:t>GLA Landvetter</a:t>
            </a:r>
          </a:p>
          <a:p>
            <a:pPr lvl="1"/>
            <a:r>
              <a:rPr lang="sv-SE" dirty="0"/>
              <a:t>Malmö Flygfraktterminal</a:t>
            </a:r>
          </a:p>
          <a:p>
            <a:pPr lvl="2"/>
            <a:r>
              <a:rPr lang="sv-SE" dirty="0"/>
              <a:t>Service till Logistikföretag och Speditörer</a:t>
            </a:r>
          </a:p>
          <a:p>
            <a:pPr lvl="2"/>
            <a:r>
              <a:rPr lang="sv-SE" dirty="0"/>
              <a:t>Egna samlastningar i </a:t>
            </a:r>
            <a:r>
              <a:rPr lang="sv-SE" dirty="0" err="1"/>
              <a:t>lastbärare</a:t>
            </a:r>
            <a:endParaRPr lang="sv-SE" dirty="0"/>
          </a:p>
          <a:p>
            <a:pPr lvl="2"/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C429C6A-9E1C-445B-A459-18C9A4665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80" y="3561714"/>
            <a:ext cx="4088447" cy="30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1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5681" y="19651"/>
            <a:ext cx="10515600" cy="1325563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  <p:pic>
        <p:nvPicPr>
          <p:cNvPr id="1026" name="Picture 2" descr="Bildresultat för uld main de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214" y="4132613"/>
            <a:ext cx="3146732" cy="245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ruta 7"/>
          <p:cNvSpPr txBox="1"/>
          <p:nvPr/>
        </p:nvSpPr>
        <p:spPr>
          <a:xfrm>
            <a:off x="125681" y="965520"/>
            <a:ext cx="3641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Terminalhantering</a:t>
            </a:r>
          </a:p>
        </p:txBody>
      </p:sp>
      <p:pic>
        <p:nvPicPr>
          <p:cNvPr id="9" name="Bildobjek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10" y="4493845"/>
            <a:ext cx="2794398" cy="2091732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A577AB58-5BED-4AAD-9456-FCF37CBC9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399" y="3106482"/>
            <a:ext cx="5471181" cy="364807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CE5DB41A-9872-40AA-99AA-5519D726A7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77" t="24711" r="13475" b="16410"/>
          <a:stretch/>
        </p:blipFill>
        <p:spPr>
          <a:xfrm>
            <a:off x="4467326" y="655381"/>
            <a:ext cx="3265031" cy="1878626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674EB658-8185-465C-AB4D-5E14C6C02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433" y="120478"/>
            <a:ext cx="3641558" cy="2736524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C39EBAB9-14DB-4AD5-9000-B6FB87340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009" y="1873004"/>
            <a:ext cx="3578523" cy="22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31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AirportCollege.Com - Building a pallet in 60 seconds">
            <a:hlinkClick r:id="" action="ppaction://media"/>
            <a:extLst>
              <a:ext uri="{FF2B5EF4-FFF2-40B4-BE49-F238E27FC236}">
                <a16:creationId xmlns:a16="http://schemas.microsoft.com/office/drawing/2014/main" id="{04B56344-7D81-4D10-8C13-AA6F0802A1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00212" y="436880"/>
            <a:ext cx="10203068" cy="57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9102" y="8561"/>
            <a:ext cx="10515600" cy="1325563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9102" y="909044"/>
            <a:ext cx="10515600" cy="4351338"/>
          </a:xfrm>
        </p:spPr>
        <p:txBody>
          <a:bodyPr/>
          <a:lstStyle/>
          <a:p>
            <a:r>
              <a:rPr lang="sv-SE" dirty="0"/>
              <a:t>Handling bolag</a:t>
            </a:r>
          </a:p>
          <a:p>
            <a:pPr lvl="1"/>
            <a:r>
              <a:rPr lang="sv-SE" dirty="0"/>
              <a:t>Från gate</a:t>
            </a:r>
          </a:p>
          <a:p>
            <a:pPr lvl="1"/>
            <a:r>
              <a:rPr lang="sv-SE" dirty="0"/>
              <a:t>Lastning av flygplan</a:t>
            </a:r>
          </a:p>
          <a:p>
            <a:pPr lvl="1"/>
            <a:r>
              <a:rPr lang="sv-SE" dirty="0"/>
              <a:t>Lastsäkring</a:t>
            </a:r>
          </a:p>
          <a:p>
            <a:pPr lvl="1"/>
            <a:r>
              <a:rPr lang="sv-SE" dirty="0"/>
              <a:t>Bagage</a:t>
            </a:r>
          </a:p>
          <a:p>
            <a:pPr lvl="1"/>
            <a:r>
              <a:rPr lang="sv-SE" dirty="0"/>
              <a:t>Flygplans mat</a:t>
            </a:r>
          </a:p>
          <a:p>
            <a:pPr lvl="1"/>
            <a:r>
              <a:rPr lang="sv-SE" dirty="0"/>
              <a:t>Besättningens utrustning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9" y="3806145"/>
            <a:ext cx="2844412" cy="290847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70F9DD55-B0C7-48BD-A7C5-8F0FF4B30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434"/>
          <a:stretch/>
        </p:blipFill>
        <p:spPr>
          <a:xfrm>
            <a:off x="4250202" y="89354"/>
            <a:ext cx="7843744" cy="3339646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6D7C9C4E-F530-45C6-BFFE-F35D184244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315"/>
          <a:stretch/>
        </p:blipFill>
        <p:spPr>
          <a:xfrm>
            <a:off x="3054489" y="3806145"/>
            <a:ext cx="3643822" cy="290847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2EF9FB4F-A01E-4B78-A03B-8DA024166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740" y="3560484"/>
            <a:ext cx="5117585" cy="3154136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8AB998AD-B6A4-4769-883C-40BC060BC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517795"/>
            <a:ext cx="1719098" cy="12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9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16809E5-FCCC-4096-A3C0-5EB1D98E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13" y="2680459"/>
            <a:ext cx="6846401" cy="2816596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0F6CE641-91F9-4469-8977-79D8EF3D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514" y="2680459"/>
            <a:ext cx="670618" cy="1237595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CDCC603A-5123-4415-8FF1-17C9B75F0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Flygfrakt </a:t>
            </a:r>
          </a:p>
        </p:txBody>
      </p:sp>
    </p:spTree>
    <p:extLst>
      <p:ext uri="{BB962C8B-B14F-4D97-AF65-F5344CB8AC3E}">
        <p14:creationId xmlns:p14="http://schemas.microsoft.com/office/powerpoint/2010/main" val="415136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05853" y="1241376"/>
            <a:ext cx="8229600" cy="5616624"/>
          </a:xfrm>
        </p:spPr>
        <p:txBody>
          <a:bodyPr>
            <a:normAutofit/>
          </a:bodyPr>
          <a:lstStyle/>
          <a:p>
            <a:pPr marL="400050" indent="-457200"/>
            <a:r>
              <a:rPr lang="sv-SE" dirty="0"/>
              <a:t>IATA</a:t>
            </a:r>
          </a:p>
          <a:p>
            <a:pPr marL="857250" lvl="1" indent="-457200"/>
            <a:r>
              <a:rPr lang="fr-FR" dirty="0"/>
              <a:t>International Air Transport Association </a:t>
            </a:r>
          </a:p>
          <a:p>
            <a:pPr marL="857250" lvl="1" indent="-457200"/>
            <a:r>
              <a:rPr lang="fr-FR" dirty="0"/>
              <a:t>Standardisering</a:t>
            </a:r>
          </a:p>
          <a:p>
            <a:pPr marL="857250" lvl="1" indent="-457200"/>
            <a:r>
              <a:rPr lang="fr-FR" dirty="0"/>
              <a:t>Biljetter</a:t>
            </a:r>
          </a:p>
          <a:p>
            <a:pPr marL="857250" lvl="1" indent="-457200"/>
            <a:r>
              <a:rPr lang="fr-FR" dirty="0"/>
              <a:t>Etiketter</a:t>
            </a:r>
            <a:endParaRPr lang="sv-SE" dirty="0"/>
          </a:p>
          <a:p>
            <a:pPr marL="857250" lvl="1" indent="-457200"/>
            <a:r>
              <a:rPr lang="sv-SE" dirty="0"/>
              <a:t>Koder</a:t>
            </a:r>
          </a:p>
          <a:p>
            <a:pPr marL="1314450" lvl="2" indent="-457200"/>
            <a:r>
              <a:rPr lang="sv-SE" sz="2500" dirty="0"/>
              <a:t>Flygplatser</a:t>
            </a:r>
          </a:p>
          <a:p>
            <a:pPr marL="1314450" lvl="2" indent="-457200"/>
            <a:r>
              <a:rPr lang="sv-SE" sz="2500" dirty="0"/>
              <a:t>Flygbolag</a:t>
            </a:r>
          </a:p>
          <a:p>
            <a:pPr marL="857250" lvl="1" indent="-457200"/>
            <a:r>
              <a:rPr lang="sv-SE" sz="2800" dirty="0"/>
              <a:t>Kommunikation</a:t>
            </a:r>
          </a:p>
          <a:p>
            <a:pPr marL="857250" lvl="1" indent="-457200"/>
            <a:r>
              <a:rPr lang="sv-SE" sz="2800" dirty="0"/>
              <a:t>Standardiserad EDI</a:t>
            </a:r>
          </a:p>
          <a:p>
            <a:pPr marL="1314450" lvl="2" indent="-457200"/>
            <a:r>
              <a:rPr lang="sv-SE" sz="2400" dirty="0"/>
              <a:t>Electronic Data </a:t>
            </a:r>
            <a:r>
              <a:rPr lang="sv-SE" sz="2400" dirty="0" err="1"/>
              <a:t>Interchange</a:t>
            </a:r>
            <a:endParaRPr lang="sv-SE" sz="2400" dirty="0"/>
          </a:p>
          <a:p>
            <a:pPr marL="857250" lvl="1" indent="-457200"/>
            <a:endParaRPr lang="sv-SE" dirty="0"/>
          </a:p>
        </p:txBody>
      </p:sp>
      <p:sp>
        <p:nvSpPr>
          <p:cNvPr id="5" name="Rubrik 3"/>
          <p:cNvSpPr>
            <a:spLocks noGrp="1"/>
          </p:cNvSpPr>
          <p:nvPr>
            <p:ph type="title"/>
          </p:nvPr>
        </p:nvSpPr>
        <p:spPr>
          <a:xfrm>
            <a:off x="573088" y="123825"/>
            <a:ext cx="10515600" cy="1325563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885" y="2795337"/>
            <a:ext cx="2547436" cy="254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3811" y="141408"/>
            <a:ext cx="10515600" cy="1325563"/>
          </a:xfrm>
        </p:spPr>
        <p:txBody>
          <a:bodyPr>
            <a:normAutofit/>
          </a:bodyPr>
          <a:lstStyle/>
          <a:p>
            <a:r>
              <a:rPr lang="sv-SE" sz="4000" b="1" dirty="0">
                <a:solidFill>
                  <a:schemeClr val="tx2"/>
                </a:solidFill>
              </a:rPr>
              <a:t>Transportsystem flygtransporter export från Sverige</a:t>
            </a:r>
            <a:endParaRPr lang="sv-SE" sz="4000" dirty="0"/>
          </a:p>
        </p:txBody>
      </p:sp>
      <p:sp>
        <p:nvSpPr>
          <p:cNvPr id="3" name="Rektangel 2"/>
          <p:cNvSpPr/>
          <p:nvPr/>
        </p:nvSpPr>
        <p:spPr>
          <a:xfrm>
            <a:off x="2791906" y="1277775"/>
            <a:ext cx="5328592" cy="8640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Arlanda flygplats</a:t>
            </a:r>
          </a:p>
        </p:txBody>
      </p:sp>
      <p:sp>
        <p:nvSpPr>
          <p:cNvPr id="4" name="Rektangel 3"/>
          <p:cNvSpPr/>
          <p:nvPr/>
        </p:nvSpPr>
        <p:spPr>
          <a:xfrm>
            <a:off x="2225460" y="2710571"/>
            <a:ext cx="2128985" cy="4394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Direkt flight</a:t>
            </a:r>
          </a:p>
        </p:txBody>
      </p:sp>
      <p:sp>
        <p:nvSpPr>
          <p:cNvPr id="6" name="Rektangel 5"/>
          <p:cNvSpPr/>
          <p:nvPr/>
        </p:nvSpPr>
        <p:spPr>
          <a:xfrm>
            <a:off x="6149896" y="2329799"/>
            <a:ext cx="2716312" cy="74090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 </a:t>
            </a:r>
          </a:p>
          <a:p>
            <a:pPr algn="ctr"/>
            <a:r>
              <a:rPr lang="sv-SE" dirty="0"/>
              <a:t>Truck till Frankfurt</a:t>
            </a:r>
          </a:p>
          <a:p>
            <a:pPr algn="ctr"/>
            <a:endParaRPr lang="sv-SE" dirty="0"/>
          </a:p>
        </p:txBody>
      </p:sp>
      <p:sp>
        <p:nvSpPr>
          <p:cNvPr id="12" name="Rektangel 11"/>
          <p:cNvSpPr/>
          <p:nvPr/>
        </p:nvSpPr>
        <p:spPr>
          <a:xfrm>
            <a:off x="2446233" y="4970580"/>
            <a:ext cx="1908212" cy="74090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Tex New York, Beijing, Bangkok</a:t>
            </a:r>
          </a:p>
        </p:txBody>
      </p:sp>
      <p:sp>
        <p:nvSpPr>
          <p:cNvPr id="14" name="Rektangel 13"/>
          <p:cNvSpPr/>
          <p:nvPr/>
        </p:nvSpPr>
        <p:spPr>
          <a:xfrm>
            <a:off x="7890615" y="4229675"/>
            <a:ext cx="1908212" cy="7409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FC000"/>
                </a:solidFill>
              </a:rPr>
              <a:t>Lufthansa</a:t>
            </a:r>
          </a:p>
        </p:txBody>
      </p:sp>
      <p:sp>
        <p:nvSpPr>
          <p:cNvPr id="28" name="Rektangel 27"/>
          <p:cNvSpPr/>
          <p:nvPr/>
        </p:nvSpPr>
        <p:spPr>
          <a:xfrm>
            <a:off x="5343568" y="5250912"/>
            <a:ext cx="5094094" cy="39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Mycket stor utbud av internationella flights</a:t>
            </a:r>
          </a:p>
        </p:txBody>
      </p:sp>
      <p:sp>
        <p:nvSpPr>
          <p:cNvPr id="5" name="Rektangel 4"/>
          <p:cNvSpPr/>
          <p:nvPr/>
        </p:nvSpPr>
        <p:spPr>
          <a:xfrm>
            <a:off x="2219466" y="3841002"/>
            <a:ext cx="2361746" cy="661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SAS, Thai Airways, China </a:t>
            </a:r>
            <a:r>
              <a:rPr lang="sv-SE" dirty="0" err="1"/>
              <a:t>Ailines</a:t>
            </a:r>
            <a:endParaRPr lang="sv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AC9F6A49-425E-36EC-0E14-CC98E4751128}"/>
              </a:ext>
            </a:extLst>
          </p:cNvPr>
          <p:cNvSpPr/>
          <p:nvPr/>
        </p:nvSpPr>
        <p:spPr>
          <a:xfrm>
            <a:off x="7152983" y="3211329"/>
            <a:ext cx="2581326" cy="7380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Truckning</a:t>
            </a:r>
            <a:r>
              <a:rPr lang="sv-SE" dirty="0"/>
              <a:t> arrangeras av flygbolaget</a:t>
            </a:r>
          </a:p>
        </p:txBody>
      </p:sp>
    </p:spTree>
    <p:extLst>
      <p:ext uri="{BB962C8B-B14F-4D97-AF65-F5344CB8AC3E}">
        <p14:creationId xmlns:p14="http://schemas.microsoft.com/office/powerpoint/2010/main" val="64774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4" grpId="0" animBg="1"/>
      <p:bldP spid="28" grpId="0" animBg="1"/>
      <p:bldP spid="5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76327" y="152983"/>
            <a:ext cx="10515600" cy="1325563"/>
          </a:xfrm>
        </p:spPr>
        <p:txBody>
          <a:bodyPr>
            <a:normAutofit/>
          </a:bodyPr>
          <a:lstStyle/>
          <a:p>
            <a:r>
              <a:rPr lang="sv-SE" sz="4000" b="1" dirty="0">
                <a:solidFill>
                  <a:schemeClr val="tx2"/>
                </a:solidFill>
              </a:rPr>
              <a:t>Transportsystem flygtransporter export från Sverige</a:t>
            </a:r>
            <a:endParaRPr lang="sv-SE" sz="4000" dirty="0"/>
          </a:p>
        </p:txBody>
      </p:sp>
      <p:sp>
        <p:nvSpPr>
          <p:cNvPr id="3" name="Rektangel 2"/>
          <p:cNvSpPr/>
          <p:nvPr/>
        </p:nvSpPr>
        <p:spPr>
          <a:xfrm>
            <a:off x="3440088" y="1196752"/>
            <a:ext cx="5328592" cy="8640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Kastrup Airport (Malmö Flygfraktterminal)</a:t>
            </a:r>
          </a:p>
        </p:txBody>
      </p:sp>
      <p:sp>
        <p:nvSpPr>
          <p:cNvPr id="4" name="Rektangel 3"/>
          <p:cNvSpPr/>
          <p:nvPr/>
        </p:nvSpPr>
        <p:spPr>
          <a:xfrm>
            <a:off x="2873642" y="2629548"/>
            <a:ext cx="2128985" cy="4394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Direkt flight</a:t>
            </a:r>
          </a:p>
        </p:txBody>
      </p:sp>
      <p:sp>
        <p:nvSpPr>
          <p:cNvPr id="6" name="Rektangel 5"/>
          <p:cNvSpPr/>
          <p:nvPr/>
        </p:nvSpPr>
        <p:spPr>
          <a:xfrm>
            <a:off x="6798078" y="2248776"/>
            <a:ext cx="2716312" cy="74090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 </a:t>
            </a:r>
          </a:p>
          <a:p>
            <a:pPr algn="ctr"/>
            <a:r>
              <a:rPr lang="sv-SE" dirty="0"/>
              <a:t>Truck till Frankfurt</a:t>
            </a:r>
          </a:p>
          <a:p>
            <a:pPr algn="ctr"/>
            <a:endParaRPr lang="sv-SE" dirty="0"/>
          </a:p>
        </p:txBody>
      </p:sp>
      <p:sp>
        <p:nvSpPr>
          <p:cNvPr id="12" name="Rektangel 11"/>
          <p:cNvSpPr/>
          <p:nvPr/>
        </p:nvSpPr>
        <p:spPr>
          <a:xfrm>
            <a:off x="833377" y="4509118"/>
            <a:ext cx="4169250" cy="100811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Många internationella flygbolag använder Kastrup</a:t>
            </a:r>
          </a:p>
        </p:txBody>
      </p:sp>
      <p:sp>
        <p:nvSpPr>
          <p:cNvPr id="14" name="Rektangel 13"/>
          <p:cNvSpPr/>
          <p:nvPr/>
        </p:nvSpPr>
        <p:spPr>
          <a:xfrm>
            <a:off x="8538797" y="4148652"/>
            <a:ext cx="1908212" cy="7409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FC000"/>
                </a:solidFill>
              </a:rPr>
              <a:t>Lufthansa</a:t>
            </a:r>
          </a:p>
        </p:txBody>
      </p:sp>
      <p:sp>
        <p:nvSpPr>
          <p:cNvPr id="28" name="Rektangel 27"/>
          <p:cNvSpPr/>
          <p:nvPr/>
        </p:nvSpPr>
        <p:spPr>
          <a:xfrm>
            <a:off x="5991750" y="5169889"/>
            <a:ext cx="5094094" cy="39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Mycket stor utbud av internationella flights</a:t>
            </a:r>
          </a:p>
        </p:txBody>
      </p:sp>
      <p:sp>
        <p:nvSpPr>
          <p:cNvPr id="5" name="Rektangel 4"/>
          <p:cNvSpPr/>
          <p:nvPr/>
        </p:nvSpPr>
        <p:spPr>
          <a:xfrm>
            <a:off x="1809509" y="3420033"/>
            <a:ext cx="3419885" cy="738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Nordens största utbud av internationella flights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AC9F6A49-425E-36EC-0E14-CC98E4751128}"/>
              </a:ext>
            </a:extLst>
          </p:cNvPr>
          <p:cNvSpPr/>
          <p:nvPr/>
        </p:nvSpPr>
        <p:spPr>
          <a:xfrm>
            <a:off x="7801165" y="3130306"/>
            <a:ext cx="2581326" cy="7380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Truckning</a:t>
            </a:r>
            <a:r>
              <a:rPr lang="sv-SE" dirty="0"/>
              <a:t> arrangeras av flygbolaget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2E0471A4-996B-9488-4399-514969C766F6}"/>
              </a:ext>
            </a:extLst>
          </p:cNvPr>
          <p:cNvSpPr/>
          <p:nvPr/>
        </p:nvSpPr>
        <p:spPr>
          <a:xfrm>
            <a:off x="1085144" y="5752191"/>
            <a:ext cx="5234633" cy="952826"/>
          </a:xfrm>
          <a:prstGeom prst="rect">
            <a:avLst/>
          </a:prstGeom>
          <a:solidFill>
            <a:srgbClr val="5DA4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Landvetter Flygplats, inga direktflyg utanför Europa 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FE1C293E-A837-6CEC-3013-D7DF5DBB53AD}"/>
              </a:ext>
            </a:extLst>
          </p:cNvPr>
          <p:cNvSpPr/>
          <p:nvPr/>
        </p:nvSpPr>
        <p:spPr>
          <a:xfrm>
            <a:off x="6870009" y="5728197"/>
            <a:ext cx="4450031" cy="9768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Truckning</a:t>
            </a:r>
            <a:r>
              <a:rPr lang="sv-SE" dirty="0"/>
              <a:t> till Frankfurt, Amsterdam, Paris, Luxemburg</a:t>
            </a:r>
          </a:p>
        </p:txBody>
      </p:sp>
    </p:spTree>
    <p:extLst>
      <p:ext uri="{BB962C8B-B14F-4D97-AF65-F5344CB8AC3E}">
        <p14:creationId xmlns:p14="http://schemas.microsoft.com/office/powerpoint/2010/main" val="30948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4" grpId="0" animBg="1"/>
      <p:bldP spid="28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4B423FD-02A1-45C1-B366-539A00CC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Flygbolag - Allianser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A308C11F-FC76-45B5-92B0-567198F7F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0" t="22277" r="36340" b="17073"/>
          <a:stretch/>
        </p:blipFill>
        <p:spPr>
          <a:xfrm>
            <a:off x="2053683" y="1553447"/>
            <a:ext cx="8084634" cy="507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55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FF39B6-3E77-439E-BB52-D486BE03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7"/>
            <a:ext cx="10515600" cy="1325563"/>
          </a:xfrm>
        </p:spPr>
        <p:txBody>
          <a:bodyPr/>
          <a:lstStyle/>
          <a:p>
            <a:r>
              <a:rPr lang="sv-SE" dirty="0"/>
              <a:t>Flygbolag - Allianser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57FF1418-5B19-43AA-8FE5-9ACCEBDE8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1" t="24653" r="36616" b="13984"/>
          <a:stretch/>
        </p:blipFill>
        <p:spPr>
          <a:xfrm>
            <a:off x="0" y="923402"/>
            <a:ext cx="6657278" cy="4208307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DDB77C82-2512-4821-8887-92696C77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98" y="2675322"/>
            <a:ext cx="6270702" cy="38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1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8C103C62-281D-483B-95F7-F736329ECE3A}"/>
              </a:ext>
            </a:extLst>
          </p:cNvPr>
          <p:cNvSpPr txBox="1">
            <a:spLocks/>
          </p:cNvSpPr>
          <p:nvPr/>
        </p:nvSpPr>
        <p:spPr>
          <a:xfrm>
            <a:off x="476326" y="152983"/>
            <a:ext cx="112327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v-SE" b="1" dirty="0">
              <a:solidFill>
                <a:schemeClr val="tx2"/>
              </a:solidFill>
            </a:endParaRPr>
          </a:p>
          <a:p>
            <a:r>
              <a:rPr lang="sv-SE" b="1" dirty="0">
                <a:solidFill>
                  <a:schemeClr val="tx2"/>
                </a:solidFill>
              </a:rPr>
              <a:t>Transportsystem flyg aktörer i transportprocessen 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5E19038D-1BD5-42D0-A480-765F0C89E813}"/>
              </a:ext>
            </a:extLst>
          </p:cNvPr>
          <p:cNvSpPr/>
          <p:nvPr/>
        </p:nvSpPr>
        <p:spPr>
          <a:xfrm>
            <a:off x="895920" y="2847445"/>
            <a:ext cx="2244438" cy="4245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Varuägare/Avsändare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7932A77C-C8FC-48E7-A240-5420A1B08615}"/>
              </a:ext>
            </a:extLst>
          </p:cNvPr>
          <p:cNvSpPr/>
          <p:nvPr/>
        </p:nvSpPr>
        <p:spPr>
          <a:xfrm>
            <a:off x="4793339" y="2802339"/>
            <a:ext cx="2244438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Inrikestransport/Åkeri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E179CF8-7B37-4AD8-8E5A-11A4AC7EF36F}"/>
              </a:ext>
            </a:extLst>
          </p:cNvPr>
          <p:cNvSpPr/>
          <p:nvPr/>
        </p:nvSpPr>
        <p:spPr>
          <a:xfrm>
            <a:off x="8672945" y="2842729"/>
            <a:ext cx="2244438" cy="4245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Flygplatsterminal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A4DA7DF-E006-43CE-A85A-5327D8D3BAEC}"/>
              </a:ext>
            </a:extLst>
          </p:cNvPr>
          <p:cNvSpPr/>
          <p:nvPr/>
        </p:nvSpPr>
        <p:spPr>
          <a:xfrm>
            <a:off x="895920" y="3985576"/>
            <a:ext cx="2244438" cy="4245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Handlingföretag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297D790-7761-4401-B4B8-FA719560D085}"/>
              </a:ext>
            </a:extLst>
          </p:cNvPr>
          <p:cNvSpPr/>
          <p:nvPr/>
        </p:nvSpPr>
        <p:spPr>
          <a:xfrm>
            <a:off x="4793339" y="3998091"/>
            <a:ext cx="2244438" cy="42454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Flygbolag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F60D48DB-9B15-448B-BE63-4FA67619234A}"/>
              </a:ext>
            </a:extLst>
          </p:cNvPr>
          <p:cNvSpPr/>
          <p:nvPr/>
        </p:nvSpPr>
        <p:spPr>
          <a:xfrm>
            <a:off x="4793339" y="5583834"/>
            <a:ext cx="2244438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Inrikestransport/Åkeri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9665EF72-DCAB-4C23-927D-0B4705DE3972}"/>
              </a:ext>
            </a:extLst>
          </p:cNvPr>
          <p:cNvSpPr/>
          <p:nvPr/>
        </p:nvSpPr>
        <p:spPr>
          <a:xfrm>
            <a:off x="8564754" y="5804558"/>
            <a:ext cx="2244438" cy="4245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Varuägare/Mottagare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9E4A8E23-28D5-4586-B160-9DD4CC0E9E84}"/>
              </a:ext>
            </a:extLst>
          </p:cNvPr>
          <p:cNvSpPr/>
          <p:nvPr/>
        </p:nvSpPr>
        <p:spPr>
          <a:xfrm>
            <a:off x="2813457" y="1445483"/>
            <a:ext cx="6204202" cy="881755"/>
          </a:xfrm>
          <a:prstGeom prst="rect">
            <a:avLst/>
          </a:prstGeom>
          <a:solidFill>
            <a:srgbClr val="5DA4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Logistikföretaget/Speditören 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2F4AC597-1CAC-48BB-8A6D-F889DC691A8C}"/>
              </a:ext>
            </a:extLst>
          </p:cNvPr>
          <p:cNvSpPr/>
          <p:nvPr/>
        </p:nvSpPr>
        <p:spPr>
          <a:xfrm>
            <a:off x="8672945" y="3441087"/>
            <a:ext cx="2359232" cy="3905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/>
              <a:t>Spirit </a:t>
            </a:r>
            <a:r>
              <a:rPr lang="sv-SE" sz="1400" dirty="0" err="1"/>
              <a:t>Aircargo</a:t>
            </a:r>
            <a:r>
              <a:rPr lang="sv-SE" sz="1400" dirty="0"/>
              <a:t>, Malmö flygfrakt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68BEFFC3-168E-4CEC-8512-308D0E0111C7}"/>
              </a:ext>
            </a:extLst>
          </p:cNvPr>
          <p:cNvSpPr/>
          <p:nvPr/>
        </p:nvSpPr>
        <p:spPr>
          <a:xfrm>
            <a:off x="5232727" y="3359435"/>
            <a:ext cx="1365662" cy="390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GLA, SACT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EBA704F7-8475-4164-B0D0-98B5B3E2B6FE}"/>
              </a:ext>
            </a:extLst>
          </p:cNvPr>
          <p:cNvSpPr/>
          <p:nvPr/>
        </p:nvSpPr>
        <p:spPr>
          <a:xfrm>
            <a:off x="1115614" y="4659806"/>
            <a:ext cx="1805050" cy="51670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Menzies</a:t>
            </a:r>
            <a:r>
              <a:rPr lang="sv-SE" dirty="0">
                <a:solidFill>
                  <a:schemeClr val="tx1"/>
                </a:solidFill>
              </a:rPr>
              <a:t>, SAS </a:t>
            </a:r>
            <a:r>
              <a:rPr lang="sv-SE" dirty="0" err="1">
                <a:solidFill>
                  <a:schemeClr val="tx1"/>
                </a:solidFill>
              </a:rPr>
              <a:t>Ground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FA3F1F0E-42ED-4037-B535-AFEE3FB24118}"/>
              </a:ext>
            </a:extLst>
          </p:cNvPr>
          <p:cNvSpPr/>
          <p:nvPr/>
        </p:nvSpPr>
        <p:spPr>
          <a:xfrm>
            <a:off x="4904010" y="4559975"/>
            <a:ext cx="2031180" cy="42454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Lufthansa, KLM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C5429551-CFA5-45B1-8388-83BC2B34A795}"/>
              </a:ext>
            </a:extLst>
          </p:cNvPr>
          <p:cNvSpPr/>
          <p:nvPr/>
        </p:nvSpPr>
        <p:spPr>
          <a:xfrm>
            <a:off x="4690753" y="6158938"/>
            <a:ext cx="2603295" cy="390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/>
              <a:t>Aktör på mottagardestination</a:t>
            </a:r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306E9DD6-62F2-4DD0-A4C2-02DC04EF5A3A}"/>
              </a:ext>
            </a:extLst>
          </p:cNvPr>
          <p:cNvSpPr/>
          <p:nvPr/>
        </p:nvSpPr>
        <p:spPr>
          <a:xfrm>
            <a:off x="907130" y="5566811"/>
            <a:ext cx="2244438" cy="4245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Flygplatsterminal</a:t>
            </a: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E45E313B-08BE-465F-B299-854E00DFA8E8}"/>
              </a:ext>
            </a:extLst>
          </p:cNvPr>
          <p:cNvSpPr/>
          <p:nvPr/>
        </p:nvSpPr>
        <p:spPr>
          <a:xfrm>
            <a:off x="907130" y="6165169"/>
            <a:ext cx="2359232" cy="3905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/>
              <a:t>Aktör på mottagardestination</a:t>
            </a: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30C953DF-B049-4D54-A48D-13BAE59402CA}"/>
              </a:ext>
            </a:extLst>
          </p:cNvPr>
          <p:cNvSpPr/>
          <p:nvPr/>
        </p:nvSpPr>
        <p:spPr>
          <a:xfrm>
            <a:off x="8690758" y="4117297"/>
            <a:ext cx="2244438" cy="4245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Handlingföretag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FDD86EC0-AD34-4894-905A-8C049872211B}"/>
              </a:ext>
            </a:extLst>
          </p:cNvPr>
          <p:cNvSpPr/>
          <p:nvPr/>
        </p:nvSpPr>
        <p:spPr>
          <a:xfrm>
            <a:off x="8910452" y="4689795"/>
            <a:ext cx="1805050" cy="51670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Menzies</a:t>
            </a:r>
            <a:r>
              <a:rPr lang="sv-SE" dirty="0">
                <a:solidFill>
                  <a:schemeClr val="tx1"/>
                </a:solidFill>
              </a:rPr>
              <a:t>, SAS </a:t>
            </a:r>
          </a:p>
        </p:txBody>
      </p:sp>
    </p:spTree>
    <p:extLst>
      <p:ext uri="{BB962C8B-B14F-4D97-AF65-F5344CB8AC3E}">
        <p14:creationId xmlns:p14="http://schemas.microsoft.com/office/powerpoint/2010/main" val="93290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Transportsystem flyg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838200" y="1335314"/>
            <a:ext cx="10947400" cy="48416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v-SE" dirty="0"/>
              <a:t>Parter flygtransporter</a:t>
            </a:r>
          </a:p>
          <a:p>
            <a:pPr marL="857250" lvl="1" indent="-457200"/>
            <a:r>
              <a:rPr lang="sv-SE" dirty="0"/>
              <a:t>Avsändare</a:t>
            </a:r>
          </a:p>
          <a:p>
            <a:pPr marL="857250" lvl="1" indent="-457200"/>
            <a:r>
              <a:rPr lang="sv-SE" dirty="0"/>
              <a:t>Bokning och planering</a:t>
            </a:r>
          </a:p>
          <a:p>
            <a:pPr marL="857250" lvl="1" indent="-457200"/>
            <a:r>
              <a:rPr lang="sv-SE" dirty="0"/>
              <a:t>Avsändningsområde</a:t>
            </a:r>
          </a:p>
          <a:p>
            <a:pPr marL="1257300" lvl="2" indent="-457200"/>
            <a:r>
              <a:rPr lang="sv-SE" dirty="0"/>
              <a:t>Fjärråkare</a:t>
            </a:r>
          </a:p>
          <a:p>
            <a:pPr marL="1257300" lvl="2" indent="-457200"/>
            <a:r>
              <a:rPr lang="sv-SE" dirty="0"/>
              <a:t>Lokaltransportåkare</a:t>
            </a:r>
          </a:p>
          <a:p>
            <a:pPr marL="857250" lvl="1" indent="-457200"/>
            <a:r>
              <a:rPr lang="sv-SE" dirty="0"/>
              <a:t>Godsterminal</a:t>
            </a:r>
          </a:p>
          <a:p>
            <a:pPr marL="857250" lvl="1" indent="-457200"/>
            <a:r>
              <a:rPr lang="sv-SE" dirty="0"/>
              <a:t>Fjärrtransport</a:t>
            </a:r>
          </a:p>
          <a:p>
            <a:pPr marL="857250" lvl="1" indent="-457200"/>
            <a:r>
              <a:rPr lang="sv-SE" dirty="0"/>
              <a:t>Godsterminal</a:t>
            </a:r>
          </a:p>
          <a:p>
            <a:pPr marL="857250" lvl="1" indent="-457200"/>
            <a:r>
              <a:rPr lang="sv-SE" dirty="0"/>
              <a:t>Åkeri</a:t>
            </a:r>
          </a:p>
          <a:p>
            <a:pPr marL="857250" lvl="1" indent="-457200"/>
            <a:r>
              <a:rPr lang="sv-SE" dirty="0"/>
              <a:t>HUB/Godsterminal </a:t>
            </a:r>
          </a:p>
          <a:p>
            <a:pPr marL="1257300" lvl="2" indent="-457200"/>
            <a:r>
              <a:rPr lang="sv-SE" dirty="0"/>
              <a:t>Samarbetespartner</a:t>
            </a:r>
          </a:p>
          <a:p>
            <a:pPr marL="1257300" lvl="2" indent="-457200"/>
            <a:r>
              <a:rPr lang="sv-SE" dirty="0"/>
              <a:t>Egen regi</a:t>
            </a:r>
          </a:p>
          <a:p>
            <a:pPr marL="857250" lvl="1" indent="-457200"/>
            <a:r>
              <a:rPr lang="sv-SE" dirty="0"/>
              <a:t>Ankomst</a:t>
            </a:r>
          </a:p>
          <a:p>
            <a:pPr marL="1257300" lvl="2" indent="-457200"/>
            <a:r>
              <a:rPr lang="sv-SE" dirty="0"/>
              <a:t>Agent</a:t>
            </a:r>
          </a:p>
          <a:p>
            <a:pPr marL="1257300" lvl="2" indent="-457200"/>
            <a:r>
              <a:rPr lang="sv-SE" dirty="0"/>
              <a:t>Eget kontor</a:t>
            </a:r>
          </a:p>
          <a:p>
            <a:pPr marL="1257300" lvl="2" indent="-457200"/>
            <a:r>
              <a:rPr lang="sv-SE" dirty="0"/>
              <a:t>Godsterminal</a:t>
            </a:r>
          </a:p>
          <a:p>
            <a:pPr marL="1257300" lvl="2" indent="-457200"/>
            <a:r>
              <a:rPr lang="sv-SE" dirty="0"/>
              <a:t>Distribution</a:t>
            </a:r>
          </a:p>
          <a:p>
            <a:pPr marL="857250" lvl="1" indent="-457200"/>
            <a:r>
              <a:rPr lang="sv-SE" dirty="0"/>
              <a:t>10 – 12 parter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9" y="4005064"/>
            <a:ext cx="2755007" cy="206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110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8E0481D-E357-4198-B4FC-C6EA530E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Flygbolag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3E60E8D-F967-487E-9C08-71209C97E10F}"/>
              </a:ext>
            </a:extLst>
          </p:cNvPr>
          <p:cNvSpPr txBox="1"/>
          <p:nvPr/>
        </p:nvSpPr>
        <p:spPr>
          <a:xfrm>
            <a:off x="454014" y="1305340"/>
            <a:ext cx="6002803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>
                <a:hlinkClick r:id="rId3"/>
              </a:rPr>
              <a:t>https://www.iata.org/publications/pages/code-search.aspx</a:t>
            </a:r>
            <a:endParaRPr lang="sv-SE" sz="2000" dirty="0"/>
          </a:p>
          <a:p>
            <a:endParaRPr lang="sv-S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Flygbolagets kod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/>
              <a:t>Två bokstäver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/>
              <a:t>Används vid namn på flighter</a:t>
            </a:r>
          </a:p>
          <a:p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err="1"/>
              <a:t>Airline</a:t>
            </a:r>
            <a:r>
              <a:rPr lang="sv-SE" sz="2400" dirty="0"/>
              <a:t> prefix </a:t>
            </a:r>
            <a:r>
              <a:rPr lang="sv-SE" sz="2400" dirty="0" err="1"/>
              <a:t>code</a:t>
            </a:r>
            <a:endParaRPr lang="sv-SE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/>
              <a:t>Tre siffror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/>
              <a:t>Används på dokumentation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/>
              <a:t>Fraktsedel AWB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sv-SE" sz="2000" dirty="0"/>
              <a:t>Airwaybill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sv-SE" sz="2000" dirty="0"/>
          </a:p>
          <a:p>
            <a:r>
              <a:rPr lang="sv-SE" dirty="0" err="1"/>
              <a:t>Examples</a:t>
            </a:r>
            <a:r>
              <a:rPr lang="sv-SE" dirty="0"/>
              <a:t>: 117/SK = SAS</a:t>
            </a:r>
          </a:p>
          <a:p>
            <a:r>
              <a:rPr lang="sv-SE" dirty="0"/>
              <a:t>020/LH = Lufthansa</a:t>
            </a:r>
          </a:p>
          <a:p>
            <a:r>
              <a:rPr lang="sv-SE" dirty="0"/>
              <a:t>001/AA = </a:t>
            </a:r>
            <a:r>
              <a:rPr lang="sv-SE" dirty="0" err="1"/>
              <a:t>American</a:t>
            </a:r>
            <a:r>
              <a:rPr lang="sv-SE" dirty="0"/>
              <a:t> Airlines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9B2595B3-4059-4523-9E9E-A384A16A7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37" y="175947"/>
            <a:ext cx="3354109" cy="4188464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FEE28E2E-349F-4229-AACD-365CD4568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47" y="4444445"/>
            <a:ext cx="4902566" cy="2216430"/>
          </a:xfrm>
          <a:prstGeom prst="rect">
            <a:avLst/>
          </a:prstGeom>
        </p:spPr>
      </p:pic>
      <p:cxnSp>
        <p:nvCxnSpPr>
          <p:cNvPr id="8" name="Rak pilkoppling 7">
            <a:extLst>
              <a:ext uri="{FF2B5EF4-FFF2-40B4-BE49-F238E27FC236}">
                <a16:creationId xmlns:a16="http://schemas.microsoft.com/office/drawing/2014/main" id="{9715E7FA-C2D6-4210-BA9B-BBC71F72DDC9}"/>
              </a:ext>
            </a:extLst>
          </p:cNvPr>
          <p:cNvCxnSpPr/>
          <p:nvPr/>
        </p:nvCxnSpPr>
        <p:spPr>
          <a:xfrm flipV="1">
            <a:off x="2897579" y="2719449"/>
            <a:ext cx="4833258" cy="333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k pilkoppling 10">
            <a:extLst>
              <a:ext uri="{FF2B5EF4-FFF2-40B4-BE49-F238E27FC236}">
                <a16:creationId xmlns:a16="http://schemas.microsoft.com/office/drawing/2014/main" id="{49894C0E-A8E9-4EEC-A067-A3536423AAE1}"/>
              </a:ext>
            </a:extLst>
          </p:cNvPr>
          <p:cNvCxnSpPr>
            <a:cxnSpLocks/>
          </p:cNvCxnSpPr>
          <p:nvPr/>
        </p:nvCxnSpPr>
        <p:spPr>
          <a:xfrm flipV="1">
            <a:off x="3087584" y="5712032"/>
            <a:ext cx="3716977" cy="34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pilkoppling 13">
            <a:extLst>
              <a:ext uri="{FF2B5EF4-FFF2-40B4-BE49-F238E27FC236}">
                <a16:creationId xmlns:a16="http://schemas.microsoft.com/office/drawing/2014/main" id="{3D28ABB7-4473-4859-B059-6FEEC4334ADE}"/>
              </a:ext>
            </a:extLst>
          </p:cNvPr>
          <p:cNvCxnSpPr/>
          <p:nvPr/>
        </p:nvCxnSpPr>
        <p:spPr>
          <a:xfrm flipV="1">
            <a:off x="2897579" y="2576945"/>
            <a:ext cx="4833258" cy="24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35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EA610E8D-1F7A-4098-AE9D-C89A383DDA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508" y="14270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Flygfraktsedel Airwaybill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86293C02-5439-4AE8-9139-BCEA40A343FC}"/>
              </a:ext>
            </a:extLst>
          </p:cNvPr>
          <p:cNvSpPr txBox="1"/>
          <p:nvPr/>
        </p:nvSpPr>
        <p:spPr>
          <a:xfrm>
            <a:off x="407773" y="1878227"/>
            <a:ext cx="1668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/>
              <a:t>House AWB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E9434A58-371B-48FC-BEEA-5B27BB8E9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4" t="16757" r="9392" b="5226"/>
          <a:stretch/>
        </p:blipFill>
        <p:spPr>
          <a:xfrm>
            <a:off x="2246870" y="1260389"/>
            <a:ext cx="9823622" cy="53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7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3CC41-25A1-45E9-A896-54E70A56EA90}" type="slidenum">
              <a:rPr lang="sv-SE" smtClean="0"/>
              <a:t>38</a:t>
            </a:fld>
            <a:endParaRPr lang="sv-SE"/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3DC99999-719D-4385-9DC7-2DB6D23B8859}"/>
              </a:ext>
            </a:extLst>
          </p:cNvPr>
          <p:cNvSpPr txBox="1">
            <a:spLocks/>
          </p:cNvSpPr>
          <p:nvPr/>
        </p:nvSpPr>
        <p:spPr>
          <a:xfrm>
            <a:off x="189572" y="365125"/>
            <a:ext cx="352378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Flygfraktsedel Airwaybill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04F510B-AE99-4D88-8D63-893F03CEC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13" t="17117" r="24898" b="5324"/>
          <a:stretch/>
        </p:blipFill>
        <p:spPr>
          <a:xfrm>
            <a:off x="3713356" y="58840"/>
            <a:ext cx="7893908" cy="6662635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9AACA39C-48CA-4047-A324-6CAC4B04E21A}"/>
              </a:ext>
            </a:extLst>
          </p:cNvPr>
          <p:cNvSpPr txBox="1"/>
          <p:nvPr/>
        </p:nvSpPr>
        <p:spPr>
          <a:xfrm>
            <a:off x="407773" y="1878227"/>
            <a:ext cx="1668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/>
              <a:t>House AWB</a:t>
            </a:r>
          </a:p>
        </p:txBody>
      </p:sp>
    </p:spTree>
    <p:extLst>
      <p:ext uri="{BB962C8B-B14F-4D97-AF65-F5344CB8AC3E}">
        <p14:creationId xmlns:p14="http://schemas.microsoft.com/office/powerpoint/2010/main" val="65129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CDC234E5-FC54-40B4-B326-CEE10B5AFF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772" y="348286"/>
            <a:ext cx="3506607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Flygfraktsedel Airwaybill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B0C6F2C6-AE3A-49C7-A290-2DCF82B01E4E}"/>
              </a:ext>
            </a:extLst>
          </p:cNvPr>
          <p:cNvSpPr txBox="1"/>
          <p:nvPr/>
        </p:nvSpPr>
        <p:spPr>
          <a:xfrm>
            <a:off x="407772" y="1878227"/>
            <a:ext cx="2937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/>
              <a:t>Master AWB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D385A636-C960-455B-9FC3-59391C650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32" t="17117" r="13639" b="5324"/>
          <a:stretch/>
        </p:blipFill>
        <p:spPr>
          <a:xfrm>
            <a:off x="4086065" y="1115498"/>
            <a:ext cx="8105935" cy="462700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59C533A8-91BD-31FE-0ED7-F6A935B9BDCC}"/>
              </a:ext>
            </a:extLst>
          </p:cNvPr>
          <p:cNvSpPr txBox="1">
            <a:spLocks/>
          </p:cNvSpPr>
          <p:nvPr/>
        </p:nvSpPr>
        <p:spPr>
          <a:xfrm>
            <a:off x="219919" y="341976"/>
            <a:ext cx="35066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809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1960-talet</a:t>
            </a:r>
          </a:p>
          <a:p>
            <a:pPr lvl="1"/>
            <a:r>
              <a:rPr lang="sv-SE" dirty="0"/>
              <a:t>Jetmotorer</a:t>
            </a:r>
          </a:p>
          <a:p>
            <a:pPr lvl="1"/>
            <a:r>
              <a:rPr lang="sv-SE" dirty="0"/>
              <a:t>Längre avstånd</a:t>
            </a:r>
          </a:p>
          <a:p>
            <a:pPr lvl="1"/>
            <a:r>
              <a:rPr lang="sv-SE" dirty="0"/>
              <a:t>Ökad kapacitet</a:t>
            </a:r>
          </a:p>
          <a:p>
            <a:pPr lvl="1"/>
            <a:r>
              <a:rPr lang="sv-SE" dirty="0"/>
              <a:t>Snabbare transportsätt</a:t>
            </a:r>
          </a:p>
          <a:p>
            <a:pPr lvl="1"/>
            <a:r>
              <a:rPr lang="sv-SE" dirty="0"/>
              <a:t>Kombination av passagerare och last</a:t>
            </a:r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914" y="169954"/>
            <a:ext cx="4663328" cy="2859741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68" y="3224866"/>
            <a:ext cx="4748774" cy="32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8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223A2E5-D848-4B65-832D-803A305B9C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8" t="17047" r="9241" b="5316"/>
          <a:stretch/>
        </p:blipFill>
        <p:spPr>
          <a:xfrm>
            <a:off x="3553426" y="2218155"/>
            <a:ext cx="8750462" cy="4741123"/>
          </a:xfrm>
          <a:prstGeom prst="rect">
            <a:avLst/>
          </a:prstGeom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17FEB65C-E159-CFF7-45C1-6295B76F2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8924"/>
            <a:ext cx="3553426" cy="2439584"/>
          </a:xfrm>
          <a:prstGeom prst="rect">
            <a:avLst/>
          </a:prstGeom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DACDF175-948F-BA40-D0BE-09F841244016}"/>
              </a:ext>
            </a:extLst>
          </p:cNvPr>
          <p:cNvSpPr txBox="1">
            <a:spLocks/>
          </p:cNvSpPr>
          <p:nvPr/>
        </p:nvSpPr>
        <p:spPr>
          <a:xfrm>
            <a:off x="219919" y="341976"/>
            <a:ext cx="35066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Flygfraktsedel Airwaybill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BA9DB226-8611-AAD5-39EC-56F567738524}"/>
              </a:ext>
            </a:extLst>
          </p:cNvPr>
          <p:cNvSpPr txBox="1"/>
          <p:nvPr/>
        </p:nvSpPr>
        <p:spPr>
          <a:xfrm>
            <a:off x="384623" y="1855078"/>
            <a:ext cx="2937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/>
              <a:t>Master AWB</a:t>
            </a:r>
          </a:p>
        </p:txBody>
      </p:sp>
    </p:spTree>
    <p:extLst>
      <p:ext uri="{BB962C8B-B14F-4D97-AF65-F5344CB8AC3E}">
        <p14:creationId xmlns:p14="http://schemas.microsoft.com/office/powerpoint/2010/main" val="183389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77E5618-4BEB-4010-9888-014B76D9B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299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Dokument Airwaybill AWB</a:t>
            </a:r>
          </a:p>
          <a:p>
            <a:pPr lvl="1"/>
            <a:r>
              <a:rPr lang="sv-SE" dirty="0"/>
              <a:t>House Airwaybill</a:t>
            </a:r>
          </a:p>
          <a:p>
            <a:pPr lvl="2"/>
            <a:r>
              <a:rPr lang="sv-SE" dirty="0"/>
              <a:t>Dokument mellan varuägaren och speditören/logistikföretaget</a:t>
            </a:r>
          </a:p>
          <a:p>
            <a:pPr lvl="2"/>
            <a:r>
              <a:rPr lang="sv-SE" dirty="0"/>
              <a:t>AWB nr </a:t>
            </a:r>
          </a:p>
          <a:p>
            <a:pPr lvl="3"/>
            <a:r>
              <a:rPr lang="sv-SE" dirty="0"/>
              <a:t>Egen nummerserie</a:t>
            </a:r>
          </a:p>
          <a:p>
            <a:pPr lvl="1"/>
            <a:r>
              <a:rPr lang="sv-SE" dirty="0"/>
              <a:t>Master Airwaybill </a:t>
            </a:r>
          </a:p>
          <a:p>
            <a:pPr lvl="2"/>
            <a:r>
              <a:rPr lang="sv-SE" dirty="0"/>
              <a:t>Dokument mellan speditören/logistikföretaget och flygbolaget</a:t>
            </a:r>
          </a:p>
          <a:p>
            <a:pPr lvl="2"/>
            <a:r>
              <a:rPr lang="sv-SE" dirty="0"/>
              <a:t>HAWB nr </a:t>
            </a:r>
          </a:p>
          <a:p>
            <a:pPr lvl="3"/>
            <a:r>
              <a:rPr lang="sv-SE" dirty="0"/>
              <a:t>Tillhandahålls av flygbolaget</a:t>
            </a:r>
          </a:p>
          <a:p>
            <a:pPr lvl="2"/>
            <a:r>
              <a:rPr lang="sv-SE" dirty="0"/>
              <a:t>Dokumentet kan innehålla många sändningar, tex vid samlastning</a:t>
            </a:r>
          </a:p>
          <a:p>
            <a:pPr lvl="3"/>
            <a:r>
              <a:rPr lang="sv-SE" dirty="0" err="1"/>
              <a:t>Lastlista</a:t>
            </a:r>
            <a:endParaRPr lang="sv-SE" dirty="0"/>
          </a:p>
          <a:p>
            <a:pPr lvl="3"/>
            <a:r>
              <a:rPr lang="sv-SE" dirty="0"/>
              <a:t>HAWB</a:t>
            </a:r>
          </a:p>
          <a:p>
            <a:pPr lvl="2"/>
            <a:r>
              <a:rPr lang="sv-SE" dirty="0"/>
              <a:t>Information till flygbolaget</a:t>
            </a:r>
          </a:p>
          <a:p>
            <a:pPr lvl="3"/>
            <a:r>
              <a:rPr lang="sv-SE" dirty="0"/>
              <a:t>Gods typ</a:t>
            </a:r>
          </a:p>
          <a:p>
            <a:pPr lvl="3"/>
            <a:r>
              <a:rPr lang="sv-SE" dirty="0"/>
              <a:t>Varuägaren</a:t>
            </a:r>
          </a:p>
          <a:p>
            <a:pPr lvl="4"/>
            <a:r>
              <a:rPr lang="sv-SE" dirty="0"/>
              <a:t>Känd avsändare</a:t>
            </a:r>
          </a:p>
          <a:p>
            <a:pPr lvl="3"/>
            <a:endParaRPr lang="sv-SE" dirty="0"/>
          </a:p>
          <a:p>
            <a:pPr lvl="1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710F90A-B694-45ED-B12C-5CE3D7FFB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Flygfrakt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6AE4B86A-E14F-4DAC-920C-2F4B4F48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20" y="4489006"/>
            <a:ext cx="4531609" cy="22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7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082D796C-10AE-8301-814E-FAAE1EF96E2B}"/>
              </a:ext>
            </a:extLst>
          </p:cNvPr>
          <p:cNvSpPr/>
          <p:nvPr/>
        </p:nvSpPr>
        <p:spPr>
          <a:xfrm>
            <a:off x="2189898" y="2620095"/>
            <a:ext cx="781220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v-SE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Övning dokument</a:t>
            </a:r>
          </a:p>
        </p:txBody>
      </p:sp>
    </p:spTree>
    <p:extLst>
      <p:ext uri="{BB962C8B-B14F-4D97-AF65-F5344CB8AC3E}">
        <p14:creationId xmlns:p14="http://schemas.microsoft.com/office/powerpoint/2010/main" val="3013940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hlinkClick r:id="rId3"/>
            </a:endParaRPr>
          </a:p>
          <a:p>
            <a:endParaRPr lang="sv-SE" dirty="0"/>
          </a:p>
          <a:p>
            <a:r>
              <a:rPr lang="sv-SE" dirty="0">
                <a:hlinkClick r:id="rId3"/>
              </a:rPr>
              <a:t>https://www.youtube.com/watch?v=clsuRCFJOkI&amp;list=PLVlmnlwnFcU9QiEA0UU03pWUPzxsiJImt</a:t>
            </a:r>
            <a:endParaRPr lang="sv-SE" dirty="0"/>
          </a:p>
          <a:p>
            <a:endParaRPr lang="sv-SE" dirty="0"/>
          </a:p>
          <a:p>
            <a:r>
              <a:rPr lang="sv-SE" dirty="0">
                <a:hlinkClick r:id="rId4"/>
              </a:rPr>
              <a:t>https://www.youtube.com/watch?v=T-GEH9n0IZc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31633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Air cargo handling systems">
            <a:hlinkClick r:id="" action="ppaction://media"/>
            <a:extLst>
              <a:ext uri="{FF2B5EF4-FFF2-40B4-BE49-F238E27FC236}">
                <a16:creationId xmlns:a16="http://schemas.microsoft.com/office/drawing/2014/main" id="{0A84FA95-2BE6-22E5-C60C-17DFBD2594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6726" y="170567"/>
            <a:ext cx="11586411" cy="65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Cargo Center Sweden AB">
            <a:hlinkClick r:id="" action="ppaction://media"/>
            <a:extLst>
              <a:ext uri="{FF2B5EF4-FFF2-40B4-BE49-F238E27FC236}">
                <a16:creationId xmlns:a16="http://schemas.microsoft.com/office/drawing/2014/main" id="{CB641411-AFA1-9237-9E64-CB3D74C5F64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4853" y="150174"/>
            <a:ext cx="11574379" cy="6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6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tx2"/>
                </a:solidFill>
              </a:rPr>
              <a:t>Flygfrakt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Integrators</a:t>
            </a:r>
          </a:p>
          <a:p>
            <a:pPr lvl="1"/>
            <a:r>
              <a:rPr lang="sv-SE" dirty="0"/>
              <a:t>Paket</a:t>
            </a:r>
          </a:p>
          <a:p>
            <a:pPr lvl="1"/>
            <a:r>
              <a:rPr lang="sv-SE" dirty="0"/>
              <a:t>Express</a:t>
            </a:r>
          </a:p>
          <a:p>
            <a:pPr lvl="1"/>
            <a:r>
              <a:rPr lang="sv-SE" dirty="0"/>
              <a:t>Standard förpackning</a:t>
            </a:r>
          </a:p>
          <a:p>
            <a:pPr lvl="2"/>
            <a:r>
              <a:rPr lang="sv-SE" dirty="0"/>
              <a:t>EUR Pall</a:t>
            </a:r>
          </a:p>
          <a:p>
            <a:pPr lvl="1"/>
            <a:r>
              <a:rPr lang="sv-SE" dirty="0"/>
              <a:t>Slutna system</a:t>
            </a:r>
          </a:p>
          <a:p>
            <a:pPr lvl="2"/>
            <a:r>
              <a:rPr lang="sv-SE" dirty="0"/>
              <a:t>IT</a:t>
            </a:r>
          </a:p>
          <a:p>
            <a:pPr lvl="1"/>
            <a:r>
              <a:rPr lang="sv-SE" dirty="0"/>
              <a:t>Egna </a:t>
            </a:r>
            <a:r>
              <a:rPr lang="sv-SE" dirty="0" err="1"/>
              <a:t>lastbärare</a:t>
            </a:r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03"/>
          <a:stretch/>
        </p:blipFill>
        <p:spPr bwMode="auto">
          <a:xfrm>
            <a:off x="6277690" y="2752792"/>
            <a:ext cx="4974677" cy="135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21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E160D4-F620-4AFD-AAB1-BCA1E8E9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D7E1A1E-DE3D-49D1-BA77-5D53B59B1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9" y="1410517"/>
            <a:ext cx="6931152" cy="4735195"/>
          </a:xfrm>
        </p:spPr>
        <p:txBody>
          <a:bodyPr>
            <a:normAutofit/>
          </a:bodyPr>
          <a:lstStyle/>
          <a:p>
            <a:r>
              <a:rPr lang="sv-SE" sz="2000" dirty="0" err="1"/>
              <a:t>Integrators</a:t>
            </a:r>
            <a:endParaRPr lang="sv-SE" sz="2000" dirty="0"/>
          </a:p>
          <a:p>
            <a:pPr lvl="1"/>
            <a:r>
              <a:rPr lang="sv-SE" sz="2000" dirty="0"/>
              <a:t>UPS</a:t>
            </a:r>
          </a:p>
          <a:p>
            <a:pPr lvl="1"/>
            <a:r>
              <a:rPr lang="sv-SE" sz="2000" dirty="0"/>
              <a:t>TNT/</a:t>
            </a:r>
            <a:r>
              <a:rPr lang="sv-SE" sz="2000" dirty="0" err="1"/>
              <a:t>Fedex</a:t>
            </a:r>
            <a:endParaRPr lang="sv-SE" sz="2000" dirty="0"/>
          </a:p>
          <a:p>
            <a:pPr lvl="1"/>
            <a:r>
              <a:rPr lang="sv-SE" sz="2000" dirty="0"/>
              <a:t>DHL Express</a:t>
            </a:r>
          </a:p>
          <a:p>
            <a:r>
              <a:rPr lang="sv-SE" sz="2000" dirty="0"/>
              <a:t>Landvetter Flygplats</a:t>
            </a:r>
          </a:p>
          <a:p>
            <a:pPr lvl="1"/>
            <a:r>
              <a:rPr lang="sv-SE" sz="2000" dirty="0"/>
              <a:t>Terminal</a:t>
            </a:r>
          </a:p>
          <a:p>
            <a:pPr lvl="1"/>
            <a:r>
              <a:rPr lang="sv-SE" sz="2000" dirty="0"/>
              <a:t>Flygplan</a:t>
            </a:r>
          </a:p>
          <a:p>
            <a:pPr lvl="1"/>
            <a:r>
              <a:rPr lang="sv-SE" sz="2000" dirty="0"/>
              <a:t>Truck</a:t>
            </a:r>
          </a:p>
          <a:p>
            <a:r>
              <a:rPr lang="sv-SE" sz="2000" dirty="0" err="1"/>
              <a:t>Hubar</a:t>
            </a:r>
            <a:r>
              <a:rPr lang="sv-SE" sz="2000" dirty="0"/>
              <a:t> i Europa</a:t>
            </a:r>
          </a:p>
          <a:p>
            <a:pPr lvl="1"/>
            <a:r>
              <a:rPr lang="sv-SE" sz="2000" dirty="0"/>
              <a:t>UPS - Köln</a:t>
            </a:r>
          </a:p>
          <a:p>
            <a:pPr lvl="1"/>
            <a:r>
              <a:rPr lang="sv-SE" sz="2000" dirty="0" err="1"/>
              <a:t>Fedex</a:t>
            </a:r>
            <a:r>
              <a:rPr lang="sv-SE" sz="2000" dirty="0"/>
              <a:t> – Paris</a:t>
            </a:r>
          </a:p>
          <a:p>
            <a:pPr lvl="1"/>
            <a:r>
              <a:rPr lang="sv-SE" sz="2000" dirty="0"/>
              <a:t>TNT- Liege</a:t>
            </a:r>
          </a:p>
          <a:p>
            <a:pPr lvl="1"/>
            <a:r>
              <a:rPr lang="sv-SE" sz="2000" dirty="0"/>
              <a:t>DHL Express - Leipzig</a:t>
            </a:r>
          </a:p>
          <a:p>
            <a:pPr lvl="1"/>
            <a:endParaRPr lang="sv-SE" sz="1700" dirty="0"/>
          </a:p>
          <a:p>
            <a:pPr marL="457200" lvl="1" indent="0">
              <a:buNone/>
            </a:pPr>
            <a:endParaRPr lang="sv-SE" sz="1700" dirty="0"/>
          </a:p>
          <a:p>
            <a:pPr lvl="1"/>
            <a:endParaRPr lang="sv-SE" sz="1700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4B0754F-9BE2-4554-80F0-6EFB8823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65" y="992458"/>
            <a:ext cx="7312481" cy="48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06CAD6C-49D9-4422-9209-59442E02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993BB2C9-77A0-46F9-8B62-B6E1599E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88" y="4183832"/>
            <a:ext cx="3662246" cy="2467197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27B95A0E-9285-4B37-90CA-0A0AA171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215" y="1594392"/>
            <a:ext cx="3534246" cy="226393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56662C1C-50BE-40A1-910F-8D769D813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422959" cy="240118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1D8337A8-E15F-47EE-A9B6-A90BF1034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127" y="4167793"/>
            <a:ext cx="3337223" cy="2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5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Känd avsändare</a:t>
            </a:r>
          </a:p>
          <a:p>
            <a:pPr lvl="1"/>
            <a:r>
              <a:rPr lang="sv-SE" dirty="0"/>
              <a:t>Transportstyrelsen</a:t>
            </a:r>
          </a:p>
          <a:p>
            <a:pPr lvl="1"/>
            <a:r>
              <a:rPr lang="sv-SE" dirty="0"/>
              <a:t>Lättnader av säkerhetskontroller</a:t>
            </a:r>
          </a:p>
          <a:p>
            <a:pPr lvl="1"/>
            <a:r>
              <a:rPr lang="sv-SE" dirty="0"/>
              <a:t>Skydd mot obehöriga</a:t>
            </a:r>
          </a:p>
          <a:p>
            <a:pPr lvl="1"/>
            <a:r>
              <a:rPr lang="sv-SE" dirty="0"/>
              <a:t>Kontroll på</a:t>
            </a:r>
          </a:p>
          <a:p>
            <a:pPr lvl="2"/>
            <a:r>
              <a:rPr lang="sv-SE" dirty="0"/>
              <a:t>Tillverkning</a:t>
            </a:r>
          </a:p>
          <a:p>
            <a:pPr lvl="2"/>
            <a:r>
              <a:rPr lang="sv-SE" dirty="0"/>
              <a:t>Ansvarig för hantering av flygfrakt</a:t>
            </a:r>
          </a:p>
          <a:p>
            <a:pPr lvl="2"/>
            <a:r>
              <a:rPr lang="sv-SE" dirty="0"/>
              <a:t>Rekrytering</a:t>
            </a:r>
          </a:p>
          <a:p>
            <a:pPr lvl="2"/>
            <a:r>
              <a:rPr lang="sv-SE" dirty="0"/>
              <a:t>Säkerhet</a:t>
            </a:r>
          </a:p>
          <a:p>
            <a:pPr lvl="2"/>
            <a:r>
              <a:rPr lang="sv-SE" dirty="0"/>
              <a:t>Transport</a:t>
            </a:r>
          </a:p>
          <a:p>
            <a:pPr lvl="2"/>
            <a:r>
              <a:rPr lang="sv-SE" dirty="0"/>
              <a:t>Inspektioner</a:t>
            </a:r>
          </a:p>
          <a:p>
            <a:pPr lvl="1"/>
            <a:r>
              <a:rPr lang="sv-SE" dirty="0"/>
              <a:t>RAKC </a:t>
            </a:r>
            <a:r>
              <a:rPr lang="en-US" dirty="0"/>
              <a:t>Regulated Agents and Known Consignor Database</a:t>
            </a:r>
          </a:p>
          <a:p>
            <a:pPr lvl="2"/>
            <a:r>
              <a:rPr lang="sv-SE" dirty="0"/>
              <a:t>EUs databas över leveranskedjors säkerhetssystem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59" y="1825625"/>
            <a:ext cx="5221941" cy="310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3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72399FA-C43D-45A0-9F26-A85FC9F8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" y="164309"/>
            <a:ext cx="12138188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5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Säkerhetsgodkänd agent </a:t>
            </a:r>
          </a:p>
          <a:p>
            <a:pPr lvl="1"/>
            <a:r>
              <a:rPr lang="sv-SE" dirty="0"/>
              <a:t>Transportören/speditören</a:t>
            </a:r>
          </a:p>
          <a:p>
            <a:pPr lvl="1"/>
            <a:r>
              <a:rPr lang="sv-SE" dirty="0"/>
              <a:t>Säkerhetsansvarig </a:t>
            </a:r>
          </a:p>
          <a:p>
            <a:pPr lvl="2"/>
            <a:r>
              <a:rPr lang="sv-SE" dirty="0"/>
              <a:t>Godkänd av Trasportstyrelsen</a:t>
            </a:r>
          </a:p>
          <a:p>
            <a:pPr lvl="2"/>
            <a:r>
              <a:rPr lang="sv-SE" dirty="0"/>
              <a:t>Registerkontroll</a:t>
            </a:r>
          </a:p>
          <a:p>
            <a:pPr lvl="3"/>
            <a:r>
              <a:rPr lang="sv-SE" dirty="0"/>
              <a:t>Säkerhetspolisen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5CBA697-4E82-49E1-9E9D-F2195AE9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1" y="2241437"/>
            <a:ext cx="5173435" cy="289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4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69981628-9DD4-43FA-A267-15908921E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4" t="20813" r="15670" b="29919"/>
          <a:stretch/>
        </p:blipFill>
        <p:spPr>
          <a:xfrm>
            <a:off x="275062" y="200721"/>
            <a:ext cx="11641875" cy="4505094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21889684-D40E-4ADE-ADA7-C636C6793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1" t="16905" r="6046" b="44933"/>
          <a:stretch/>
        </p:blipFill>
        <p:spPr>
          <a:xfrm>
            <a:off x="2319454" y="903248"/>
            <a:ext cx="3111189" cy="1248937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938D91BC-9F76-4AA5-8412-51B9A22E8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9" y="2174487"/>
            <a:ext cx="3144643" cy="1248937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05E7E559-D59E-4528-B4FD-A091B5F425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367"/>
          <a:stretch/>
        </p:blipFill>
        <p:spPr>
          <a:xfrm>
            <a:off x="2285999" y="3434577"/>
            <a:ext cx="3144643" cy="1367110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E12628DC-443D-4B12-AA68-7E9E7AF355D6}"/>
              </a:ext>
            </a:extLst>
          </p:cNvPr>
          <p:cNvSpPr txBox="1"/>
          <p:nvPr/>
        </p:nvSpPr>
        <p:spPr>
          <a:xfrm>
            <a:off x="1059366" y="5140712"/>
            <a:ext cx="7147932" cy="119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981F763D-EC60-48A7-A9F4-9CCC1C8B1E5C}"/>
              </a:ext>
            </a:extLst>
          </p:cNvPr>
          <p:cNvSpPr txBox="1"/>
          <p:nvPr/>
        </p:nvSpPr>
        <p:spPr>
          <a:xfrm>
            <a:off x="791737" y="5062654"/>
            <a:ext cx="4728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Flygplanstillverkare:</a:t>
            </a:r>
          </a:p>
          <a:p>
            <a:r>
              <a:rPr lang="sv-SE" sz="2400" dirty="0"/>
              <a:t>Boeing Amerikanskt</a:t>
            </a:r>
          </a:p>
          <a:p>
            <a:r>
              <a:rPr lang="sv-SE" sz="2400" dirty="0"/>
              <a:t>Airbus Europeiskt (Franskt)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4540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Flygplan </a:t>
            </a:r>
          </a:p>
          <a:p>
            <a:pPr lvl="1"/>
            <a:r>
              <a:rPr lang="sv-SE" dirty="0"/>
              <a:t>Fokker F27</a:t>
            </a:r>
          </a:p>
          <a:p>
            <a:pPr lvl="1"/>
            <a:r>
              <a:rPr lang="sv-SE" dirty="0"/>
              <a:t>Kapacitet</a:t>
            </a:r>
          </a:p>
          <a:p>
            <a:pPr lvl="1"/>
            <a:r>
              <a:rPr lang="sv-SE" dirty="0"/>
              <a:t>6300kg</a:t>
            </a: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618" y="1825625"/>
            <a:ext cx="43815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0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Flygplan</a:t>
            </a:r>
          </a:p>
          <a:p>
            <a:pPr lvl="1"/>
            <a:r>
              <a:rPr lang="sv-SE" dirty="0"/>
              <a:t>Boeing B747</a:t>
            </a:r>
          </a:p>
          <a:p>
            <a:pPr lvl="2"/>
            <a:r>
              <a:rPr lang="sv-SE" dirty="0"/>
              <a:t>Kapacitet 100 - 138 ton</a:t>
            </a:r>
          </a:p>
          <a:p>
            <a:pPr lvl="1"/>
            <a:r>
              <a:rPr lang="sv-SE" dirty="0"/>
              <a:t>Boeing B707</a:t>
            </a:r>
          </a:p>
          <a:p>
            <a:pPr lvl="2"/>
            <a:r>
              <a:rPr lang="sv-SE" dirty="0"/>
              <a:t>42 ton</a:t>
            </a:r>
          </a:p>
          <a:p>
            <a:pPr lvl="1"/>
            <a:r>
              <a:rPr lang="sv-SE" dirty="0"/>
              <a:t>Airbus 330-200F</a:t>
            </a:r>
          </a:p>
          <a:p>
            <a:pPr lvl="2"/>
            <a:r>
              <a:rPr lang="sv-SE" dirty="0"/>
              <a:t>70 ton</a:t>
            </a:r>
          </a:p>
          <a:p>
            <a:pPr lvl="1"/>
            <a:r>
              <a:rPr lang="sv-SE" dirty="0"/>
              <a:t>Airbus </a:t>
            </a:r>
            <a:r>
              <a:rPr lang="sv-SE" dirty="0" err="1"/>
              <a:t>Beluga</a:t>
            </a:r>
            <a:endParaRPr lang="sv-SE" dirty="0"/>
          </a:p>
          <a:p>
            <a:pPr lvl="2"/>
            <a:r>
              <a:rPr lang="sv-SE" dirty="0"/>
              <a:t>155 ton</a:t>
            </a: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806" y="405433"/>
            <a:ext cx="4048125" cy="1562100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4"/>
          <a:srcRect l="5382" t="27994" r="-1475" b="25691"/>
          <a:stretch/>
        </p:blipFill>
        <p:spPr>
          <a:xfrm>
            <a:off x="7928806" y="2051226"/>
            <a:ext cx="4048125" cy="1377774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95526DA9-B0F7-46C4-A22C-35A92D4B8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559" y="3854315"/>
            <a:ext cx="4048125" cy="2669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06A2065B-58EA-442B-AAD1-288F473CE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044" y="3854315"/>
            <a:ext cx="3560956" cy="27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76943" y="1690688"/>
            <a:ext cx="10515600" cy="4351338"/>
          </a:xfrm>
        </p:spPr>
        <p:txBody>
          <a:bodyPr/>
          <a:lstStyle/>
          <a:p>
            <a:r>
              <a:rPr lang="sv-SE" dirty="0"/>
              <a:t>AN 225</a:t>
            </a:r>
          </a:p>
          <a:p>
            <a:pPr lvl="1"/>
            <a:r>
              <a:rPr lang="sv-SE" dirty="0"/>
              <a:t>Antonov</a:t>
            </a:r>
          </a:p>
          <a:p>
            <a:pPr lvl="2"/>
            <a:r>
              <a:rPr lang="sv-SE" dirty="0"/>
              <a:t>84 m lång</a:t>
            </a:r>
          </a:p>
          <a:p>
            <a:pPr lvl="2"/>
            <a:r>
              <a:rPr lang="sv-SE" dirty="0"/>
              <a:t>Vingbredd 88,4 m</a:t>
            </a:r>
          </a:p>
          <a:p>
            <a:pPr lvl="2"/>
            <a:r>
              <a:rPr lang="sv-SE" dirty="0"/>
              <a:t>850 km/h</a:t>
            </a:r>
          </a:p>
          <a:p>
            <a:pPr lvl="2"/>
            <a:r>
              <a:rPr lang="sv-SE" dirty="0"/>
              <a:t>250 ton last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/>
          <a:srcRect t="24340"/>
          <a:stretch/>
        </p:blipFill>
        <p:spPr>
          <a:xfrm>
            <a:off x="2570077" y="4080454"/>
            <a:ext cx="8783723" cy="2412421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51C0FADE-F507-4981-9EB1-CE72E44AC406}"/>
              </a:ext>
            </a:extLst>
          </p:cNvPr>
          <p:cNvSpPr/>
          <p:nvPr/>
        </p:nvSpPr>
        <p:spPr>
          <a:xfrm>
            <a:off x="5591493" y="2182371"/>
            <a:ext cx="5312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hlinkClick r:id="rId4"/>
              </a:rPr>
              <a:t>https://www.youtube.com/watch?v=iYF6fYteIq8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17365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10422</TotalTime>
  <Words>1238</Words>
  <Application>Microsoft Office PowerPoint</Application>
  <PresentationFormat>Widescreen</PresentationFormat>
  <Paragraphs>501</Paragraphs>
  <Slides>50</Slides>
  <Notes>34</Notes>
  <HiddenSlides>1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Office-tema</vt:lpstr>
      <vt:lpstr>PowerPoint Presentation</vt:lpstr>
      <vt:lpstr>Flygfrakt</vt:lpstr>
      <vt:lpstr>Flygfrakt</vt:lpstr>
      <vt:lpstr>Flygfrakt</vt:lpstr>
      <vt:lpstr>PowerPoint Presentation</vt:lpstr>
      <vt:lpstr>PowerPoint Presentation</vt:lpstr>
      <vt:lpstr>Flygfrakt</vt:lpstr>
      <vt:lpstr>Flygfrakt</vt:lpstr>
      <vt:lpstr>Flygfrakt</vt:lpstr>
      <vt:lpstr>PowerPoint Presentation</vt:lpstr>
      <vt:lpstr>Flygfrakt</vt:lpstr>
      <vt:lpstr>Flygfrakt</vt:lpstr>
      <vt:lpstr>Flygfrakt</vt:lpstr>
      <vt:lpstr>Flygfrakt</vt:lpstr>
      <vt:lpstr>Lastbärare flyg</vt:lpstr>
      <vt:lpstr>Flygfrakt</vt:lpstr>
      <vt:lpstr>Flygfrakt</vt:lpstr>
      <vt:lpstr>Flygfrakt</vt:lpstr>
      <vt:lpstr>PowerPoint Presentation</vt:lpstr>
      <vt:lpstr>Flygfrakt</vt:lpstr>
      <vt:lpstr>Flygfrakt</vt:lpstr>
      <vt:lpstr>PowerPoint Presentation</vt:lpstr>
      <vt:lpstr>Flygfrakt</vt:lpstr>
      <vt:lpstr>Flygfrakt</vt:lpstr>
      <vt:lpstr>Flygfrakt</vt:lpstr>
      <vt:lpstr>Flygfrakt</vt:lpstr>
      <vt:lpstr>PowerPoint Presentation</vt:lpstr>
      <vt:lpstr>Flygfrakt</vt:lpstr>
      <vt:lpstr>Flygfrakt </vt:lpstr>
      <vt:lpstr>Transportsystem flygtransporter export från Sverige</vt:lpstr>
      <vt:lpstr>Transportsystem flygtransporter export från Sverige</vt:lpstr>
      <vt:lpstr>Flygbolag - Allianser</vt:lpstr>
      <vt:lpstr>Flygbolag - Allianser</vt:lpstr>
      <vt:lpstr>PowerPoint Presentation</vt:lpstr>
      <vt:lpstr>Transportsystem flyg</vt:lpstr>
      <vt:lpstr>Flygbolag</vt:lpstr>
      <vt:lpstr>Flygfraktsedel Airwaybill</vt:lpstr>
      <vt:lpstr>PowerPoint Presentation</vt:lpstr>
      <vt:lpstr>Flygfraktsedel Airwaybill</vt:lpstr>
      <vt:lpstr>PowerPoint Presentation</vt:lpstr>
      <vt:lpstr>Flygfrakt</vt:lpstr>
      <vt:lpstr>PowerPoint Presentation</vt:lpstr>
      <vt:lpstr>Flygfrakt</vt:lpstr>
      <vt:lpstr>PowerPoint Presentation</vt:lpstr>
      <vt:lpstr>PowerPoint Presentation</vt:lpstr>
      <vt:lpstr>Flygfrakt</vt:lpstr>
      <vt:lpstr>Flygfrakt</vt:lpstr>
      <vt:lpstr>Flygfrakt</vt:lpstr>
      <vt:lpstr>Flygfrakt</vt:lpstr>
      <vt:lpstr>Flygfrakt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Wessberg Ledner</dc:creator>
  <cp:lastModifiedBy>Xingrong Zong</cp:lastModifiedBy>
  <cp:revision>84</cp:revision>
  <dcterms:created xsi:type="dcterms:W3CDTF">2017-07-03T11:23:25Z</dcterms:created>
  <dcterms:modified xsi:type="dcterms:W3CDTF">2023-12-14T02:03:03Z</dcterms:modified>
</cp:coreProperties>
</file>